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Lst>
  <p:sldSz cy="10287000" cx="18288000"/>
  <p:notesSz cx="6858000" cy="9144000"/>
  <p:embeddedFontLst>
    <p:embeddedFont>
      <p:font typeface="Gruppo"/>
      <p:regular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38" roundtripDataSignature="AMtx7mgF6pD9JOD7fKr+h93PaIhi9CRzG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Gruppo-regular.fntdata"/><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16" Type="http://schemas.openxmlformats.org/officeDocument/2006/relationships/slide" Target="slides/slide11.xml"/><Relationship Id="rId38" Type="http://customschemas.google.com/relationships/presentationmetadata" Target="meta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1.jpg>
</file>

<file path=ppt/media/image12.jpg>
</file>

<file path=ppt/media/image13.png>
</file>

<file path=ppt/media/image14.png>
</file>

<file path=ppt/media/image16.jpg>
</file>

<file path=ppt/media/image17.jpg>
</file>

<file path=ppt/media/image18.jpg>
</file>

<file path=ppt/media/image19.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g>
</file>

<file path=ppt/media/image32.jpg>
</file>

<file path=ppt/media/image4.jpg>
</file>

<file path=ppt/media/image5.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7" name="Shape 497"/>
        <p:cNvGrpSpPr/>
        <p:nvPr/>
      </p:nvGrpSpPr>
      <p:grpSpPr>
        <a:xfrm>
          <a:off x="0" y="0"/>
          <a:ext cx="0" cy="0"/>
          <a:chOff x="0" y="0"/>
          <a:chExt cx="0" cy="0"/>
        </a:xfrm>
      </p:grpSpPr>
      <p:sp>
        <p:nvSpPr>
          <p:cNvPr id="498" name="Google Shape;498;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p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4" name="Shape 614"/>
        <p:cNvGrpSpPr/>
        <p:nvPr/>
      </p:nvGrpSpPr>
      <p:grpSpPr>
        <a:xfrm>
          <a:off x="0" y="0"/>
          <a:ext cx="0" cy="0"/>
          <a:chOff x="0" y="0"/>
          <a:chExt cx="0" cy="0"/>
        </a:xfrm>
      </p:grpSpPr>
      <p:sp>
        <p:nvSpPr>
          <p:cNvPr id="615" name="Google Shape;615;p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p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p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p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3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3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3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4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42"/>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4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4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4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43"/>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43"/>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4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4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4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4"/>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4"/>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3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3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5"/>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3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36"/>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36"/>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3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3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3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3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37"/>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37"/>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3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3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3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3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38"/>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38"/>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38"/>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38"/>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3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3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3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3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3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3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3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40"/>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40"/>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40"/>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4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4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4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41"/>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41"/>
          <p:cNvSpPr/>
          <p:nvPr>
            <p:ph idx="2" type="pic"/>
          </p:nvPr>
        </p:nvSpPr>
        <p:spPr>
          <a:xfrm>
            <a:off x="1792288" y="612775"/>
            <a:ext cx="5486400" cy="4114800"/>
          </a:xfrm>
          <a:prstGeom prst="rect">
            <a:avLst/>
          </a:prstGeom>
          <a:noFill/>
          <a:ln>
            <a:noFill/>
          </a:ln>
        </p:spPr>
      </p:sp>
      <p:sp>
        <p:nvSpPr>
          <p:cNvPr id="64" name="Google Shape;64;p41"/>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4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4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4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32"/>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32"/>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3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3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3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7.jpg"/><Relationship Id="rId4" Type="http://schemas.openxmlformats.org/officeDocument/2006/relationships/image" Target="../media/image13.png"/><Relationship Id="rId5" Type="http://schemas.openxmlformats.org/officeDocument/2006/relationships/image" Target="../media/image7.png"/><Relationship Id="rId6" Type="http://schemas.openxmlformats.org/officeDocument/2006/relationships/image" Target="../media/image5.jpg"/><Relationship Id="rId7" Type="http://schemas.openxmlformats.org/officeDocument/2006/relationships/image" Target="../media/image8.jpg"/><Relationship Id="rId8"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image" Target="../media/image7.png"/><Relationship Id="rId5" Type="http://schemas.openxmlformats.org/officeDocument/2006/relationships/image" Target="../media/image11.jpg"/><Relationship Id="rId6" Type="http://schemas.openxmlformats.org/officeDocument/2006/relationships/image" Target="../media/image1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14.png"/><Relationship Id="rId5" Type="http://schemas.openxmlformats.org/officeDocument/2006/relationships/image" Target="../media/image3.png"/><Relationship Id="rId6" Type="http://schemas.openxmlformats.org/officeDocument/2006/relationships/image" Target="../media/image1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4.png"/><Relationship Id="rId4" Type="http://schemas.openxmlformats.org/officeDocument/2006/relationships/image" Target="../media/image7.png"/><Relationship Id="rId5"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7.png"/><Relationship Id="rId4" Type="http://schemas.openxmlformats.org/officeDocument/2006/relationships/image" Target="../media/image14.png"/><Relationship Id="rId5" Type="http://schemas.openxmlformats.org/officeDocument/2006/relationships/image" Target="../media/image2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pn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4.png"/><Relationship Id="rId4" Type="http://schemas.openxmlformats.org/officeDocument/2006/relationships/image" Target="../media/image7.png"/><Relationship Id="rId5" Type="http://schemas.openxmlformats.org/officeDocument/2006/relationships/image" Target="../media/image20.png"/><Relationship Id="rId6" Type="http://schemas.openxmlformats.org/officeDocument/2006/relationships/image" Target="../media/image2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1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7.png"/><Relationship Id="rId4" Type="http://schemas.openxmlformats.org/officeDocument/2006/relationships/image" Target="../media/image14.png"/><Relationship Id="rId5" Type="http://schemas.openxmlformats.org/officeDocument/2006/relationships/image" Target="../media/image3.png"/><Relationship Id="rId6" Type="http://schemas.openxmlformats.org/officeDocument/2006/relationships/image" Target="../media/image2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7.png"/><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7.png"/><Relationship Id="rId4" Type="http://schemas.openxmlformats.org/officeDocument/2006/relationships/image" Target="../media/image14.png"/><Relationship Id="rId5" Type="http://schemas.openxmlformats.org/officeDocument/2006/relationships/image" Target="../media/image3.png"/><Relationship Id="rId6" Type="http://schemas.openxmlformats.org/officeDocument/2006/relationships/image" Target="../media/image3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7.png"/><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4.png"/><Relationship Id="rId4" Type="http://schemas.openxmlformats.org/officeDocument/2006/relationships/image" Target="../media/image7.png"/><Relationship Id="rId5" Type="http://schemas.openxmlformats.org/officeDocument/2006/relationships/image" Target="../media/image2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png"/><Relationship Id="rId4"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7.png"/><Relationship Id="rId4" Type="http://schemas.openxmlformats.org/officeDocument/2006/relationships/image" Target="../media/image14.png"/><Relationship Id="rId5" Type="http://schemas.openxmlformats.org/officeDocument/2006/relationships/image" Target="../media/image2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png"/><Relationship Id="rId4" Type="http://schemas.openxmlformats.org/officeDocument/2006/relationships/image" Target="../media/image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4.png"/><Relationship Id="rId4" Type="http://schemas.openxmlformats.org/officeDocument/2006/relationships/image" Target="../media/image7.png"/><Relationship Id="rId5" Type="http://schemas.openxmlformats.org/officeDocument/2006/relationships/image" Target="../media/image23.png"/><Relationship Id="rId6" Type="http://schemas.openxmlformats.org/officeDocument/2006/relationships/image" Target="../media/image2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4.png"/><Relationship Id="rId4" Type="http://schemas.openxmlformats.org/officeDocument/2006/relationships/image" Target="../media/image7.png"/><Relationship Id="rId5"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32.jpg"/><Relationship Id="rId4" Type="http://schemas.openxmlformats.org/officeDocument/2006/relationships/image" Target="../media/image7.png"/><Relationship Id="rId5" Type="http://schemas.openxmlformats.org/officeDocument/2006/relationships/image" Target="../media/image1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31.jpg"/><Relationship Id="rId4" Type="http://schemas.openxmlformats.org/officeDocument/2006/relationships/image" Target="../media/image7.png"/><Relationship Id="rId5" Type="http://schemas.openxmlformats.org/officeDocument/2006/relationships/image" Target="../media/image2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14.png"/><Relationship Id="rId5" Type="http://schemas.openxmlformats.org/officeDocument/2006/relationships/image" Target="../media/image3.png"/><Relationship Id="rId6"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7.png"/><Relationship Id="rId5" Type="http://schemas.openxmlformats.org/officeDocument/2006/relationships/image" Target="../media/image1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14.png"/><Relationship Id="rId5" Type="http://schemas.openxmlformats.org/officeDocument/2006/relationships/image" Target="../media/image2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34210" r="-27074" t="0"/>
            </a:stretch>
          </a:blipFill>
          <a:ln>
            <a:noFill/>
          </a:ln>
        </p:spPr>
      </p:sp>
      <p:sp>
        <p:nvSpPr>
          <p:cNvPr id="85" name="Google Shape;85;p1"/>
          <p:cNvSpPr/>
          <p:nvPr/>
        </p:nvSpPr>
        <p:spPr>
          <a:xfrm>
            <a:off x="9668183" y="6762687"/>
            <a:ext cx="4108678" cy="2797134"/>
          </a:xfrm>
          <a:custGeom>
            <a:rect b="b" l="l" r="r" t="t"/>
            <a:pathLst>
              <a:path extrusionOk="0" h="2797134" w="4108678">
                <a:moveTo>
                  <a:pt x="0" y="0"/>
                </a:moveTo>
                <a:lnTo>
                  <a:pt x="4108678" y="0"/>
                </a:lnTo>
                <a:lnTo>
                  <a:pt x="4108678" y="2797134"/>
                </a:lnTo>
                <a:lnTo>
                  <a:pt x="0" y="2797134"/>
                </a:lnTo>
                <a:lnTo>
                  <a:pt x="0" y="0"/>
                </a:lnTo>
                <a:close/>
              </a:path>
            </a:pathLst>
          </a:custGeom>
          <a:blipFill rotWithShape="1">
            <a:blip r:embed="rId4">
              <a:alphaModFix/>
            </a:blip>
            <a:stretch>
              <a:fillRect b="0" l="-4578" r="-14592" t="0"/>
            </a:stretch>
          </a:blipFill>
          <a:ln>
            <a:noFill/>
          </a:ln>
        </p:spPr>
      </p:sp>
      <p:grpSp>
        <p:nvGrpSpPr>
          <p:cNvPr id="86" name="Google Shape;86;p1"/>
          <p:cNvGrpSpPr/>
          <p:nvPr/>
        </p:nvGrpSpPr>
        <p:grpSpPr>
          <a:xfrm>
            <a:off x="-171992" y="5237005"/>
            <a:ext cx="14610239" cy="3829018"/>
            <a:chOff x="0" y="-38100"/>
            <a:chExt cx="3847964" cy="1008465"/>
          </a:xfrm>
        </p:grpSpPr>
        <p:sp>
          <p:nvSpPr>
            <p:cNvPr id="87" name="Google Shape;87;p1"/>
            <p:cNvSpPr/>
            <p:nvPr/>
          </p:nvSpPr>
          <p:spPr>
            <a:xfrm>
              <a:off x="0" y="0"/>
              <a:ext cx="3847964" cy="970365"/>
            </a:xfrm>
            <a:custGeom>
              <a:rect b="b" l="l" r="r" t="t"/>
              <a:pathLst>
                <a:path extrusionOk="0" h="970365" w="3847964">
                  <a:moveTo>
                    <a:pt x="0" y="0"/>
                  </a:moveTo>
                  <a:lnTo>
                    <a:pt x="3847964" y="0"/>
                  </a:lnTo>
                  <a:lnTo>
                    <a:pt x="3847964" y="970365"/>
                  </a:lnTo>
                  <a:lnTo>
                    <a:pt x="0" y="970365"/>
                  </a:lnTo>
                  <a:close/>
                </a:path>
              </a:pathLst>
            </a:custGeom>
            <a:gradFill>
              <a:gsLst>
                <a:gs pos="0">
                  <a:srgbClr val="011626"/>
                </a:gs>
                <a:gs pos="100000">
                  <a:srgbClr val="000000">
                    <a:alpha val="0"/>
                  </a:srgbClr>
                </a:gs>
              </a:gsLst>
              <a:lin ang="0" scaled="0"/>
            </a:gradFill>
            <a:ln>
              <a:noFill/>
            </a:ln>
          </p:spPr>
        </p:sp>
        <p:sp>
          <p:nvSpPr>
            <p:cNvPr id="88" name="Google Shape;88;p1"/>
            <p:cNvSpPr txBox="1"/>
            <p:nvPr/>
          </p:nvSpPr>
          <p:spPr>
            <a:xfrm>
              <a:off x="0" y="-38100"/>
              <a:ext cx="3847964" cy="1008464"/>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89" name="Google Shape;89;p1"/>
          <p:cNvSpPr/>
          <p:nvPr/>
        </p:nvSpPr>
        <p:spPr>
          <a:xfrm>
            <a:off x="1532619" y="694561"/>
            <a:ext cx="696122" cy="668277"/>
          </a:xfrm>
          <a:custGeom>
            <a:rect b="b" l="l" r="r" t="t"/>
            <a:pathLst>
              <a:path extrusionOk="0" h="668277" w="696122">
                <a:moveTo>
                  <a:pt x="0" y="0"/>
                </a:moveTo>
                <a:lnTo>
                  <a:pt x="696122" y="0"/>
                </a:lnTo>
                <a:lnTo>
                  <a:pt x="696122" y="668278"/>
                </a:lnTo>
                <a:lnTo>
                  <a:pt x="0" y="668278"/>
                </a:lnTo>
                <a:lnTo>
                  <a:pt x="0" y="0"/>
                </a:lnTo>
                <a:close/>
              </a:path>
            </a:pathLst>
          </a:custGeom>
          <a:blipFill rotWithShape="1">
            <a:blip r:embed="rId5">
              <a:alphaModFix/>
            </a:blip>
            <a:stretch>
              <a:fillRect b="0" l="0" r="0" t="0"/>
            </a:stretch>
          </a:blipFill>
          <a:ln>
            <a:noFill/>
          </a:ln>
        </p:spPr>
      </p:sp>
      <p:grpSp>
        <p:nvGrpSpPr>
          <p:cNvPr id="90" name="Google Shape;90;p1"/>
          <p:cNvGrpSpPr/>
          <p:nvPr/>
        </p:nvGrpSpPr>
        <p:grpSpPr>
          <a:xfrm>
            <a:off x="17086365" y="9463840"/>
            <a:ext cx="1441031" cy="823160"/>
            <a:chOff x="0" y="-38100"/>
            <a:chExt cx="379531" cy="216799"/>
          </a:xfrm>
        </p:grpSpPr>
        <p:sp>
          <p:nvSpPr>
            <p:cNvPr id="91" name="Google Shape;91;p1"/>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92" name="Google Shape;92;p1"/>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93" name="Google Shape;93;p1"/>
          <p:cNvSpPr/>
          <p:nvPr/>
        </p:nvSpPr>
        <p:spPr>
          <a:xfrm>
            <a:off x="9668183" y="809958"/>
            <a:ext cx="4108678" cy="2736036"/>
          </a:xfrm>
          <a:custGeom>
            <a:rect b="b" l="l" r="r" t="t"/>
            <a:pathLst>
              <a:path extrusionOk="0" h="2736036" w="4108678">
                <a:moveTo>
                  <a:pt x="0" y="0"/>
                </a:moveTo>
                <a:lnTo>
                  <a:pt x="4108678" y="0"/>
                </a:lnTo>
                <a:lnTo>
                  <a:pt x="4108678" y="2736036"/>
                </a:lnTo>
                <a:lnTo>
                  <a:pt x="0" y="2736036"/>
                </a:lnTo>
                <a:lnTo>
                  <a:pt x="0" y="0"/>
                </a:lnTo>
                <a:close/>
              </a:path>
            </a:pathLst>
          </a:custGeom>
          <a:blipFill rotWithShape="1">
            <a:blip r:embed="rId6">
              <a:alphaModFix/>
            </a:blip>
            <a:stretch>
              <a:fillRect b="0" l="-116" r="-116" t="-473"/>
            </a:stretch>
          </a:blipFill>
          <a:ln>
            <a:noFill/>
          </a:ln>
        </p:spPr>
      </p:sp>
      <p:sp>
        <p:nvSpPr>
          <p:cNvPr id="94" name="Google Shape;94;p1"/>
          <p:cNvSpPr/>
          <p:nvPr/>
        </p:nvSpPr>
        <p:spPr>
          <a:xfrm>
            <a:off x="14015921" y="6762687"/>
            <a:ext cx="4094893" cy="2712866"/>
          </a:xfrm>
          <a:custGeom>
            <a:rect b="b" l="l" r="r" t="t"/>
            <a:pathLst>
              <a:path extrusionOk="0" h="2712866" w="4094893">
                <a:moveTo>
                  <a:pt x="0" y="0"/>
                </a:moveTo>
                <a:lnTo>
                  <a:pt x="4094892" y="0"/>
                </a:lnTo>
                <a:lnTo>
                  <a:pt x="4094892" y="2712866"/>
                </a:lnTo>
                <a:lnTo>
                  <a:pt x="0" y="2712866"/>
                </a:lnTo>
                <a:lnTo>
                  <a:pt x="0" y="0"/>
                </a:lnTo>
                <a:close/>
              </a:path>
            </a:pathLst>
          </a:custGeom>
          <a:blipFill rotWithShape="1">
            <a:blip r:embed="rId7">
              <a:alphaModFix/>
            </a:blip>
            <a:stretch>
              <a:fillRect b="0" l="0" r="0" t="0"/>
            </a:stretch>
          </a:blipFill>
          <a:ln>
            <a:noFill/>
          </a:ln>
        </p:spPr>
      </p:sp>
      <p:sp>
        <p:nvSpPr>
          <p:cNvPr id="95" name="Google Shape;95;p1"/>
          <p:cNvSpPr/>
          <p:nvPr/>
        </p:nvSpPr>
        <p:spPr>
          <a:xfrm>
            <a:off x="14015921" y="877940"/>
            <a:ext cx="4094893" cy="2668054"/>
          </a:xfrm>
          <a:custGeom>
            <a:rect b="b" l="l" r="r" t="t"/>
            <a:pathLst>
              <a:path extrusionOk="0" h="2668054" w="4094893">
                <a:moveTo>
                  <a:pt x="0" y="0"/>
                </a:moveTo>
                <a:lnTo>
                  <a:pt x="4094892" y="0"/>
                </a:lnTo>
                <a:lnTo>
                  <a:pt x="4094892" y="2668054"/>
                </a:lnTo>
                <a:lnTo>
                  <a:pt x="0" y="2668054"/>
                </a:lnTo>
                <a:lnTo>
                  <a:pt x="0" y="0"/>
                </a:lnTo>
                <a:close/>
              </a:path>
            </a:pathLst>
          </a:custGeom>
          <a:blipFill rotWithShape="1">
            <a:blip r:embed="rId8">
              <a:alphaModFix/>
            </a:blip>
            <a:stretch>
              <a:fillRect b="0" l="-6950" r="-9397" t="0"/>
            </a:stretch>
          </a:blipFill>
          <a:ln>
            <a:noFill/>
          </a:ln>
        </p:spPr>
      </p:sp>
      <p:sp>
        <p:nvSpPr>
          <p:cNvPr id="96" name="Google Shape;96;p1"/>
          <p:cNvSpPr txBox="1"/>
          <p:nvPr/>
        </p:nvSpPr>
        <p:spPr>
          <a:xfrm>
            <a:off x="314564" y="5427784"/>
            <a:ext cx="10167317" cy="1796058"/>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7665" u="none" cap="none" strike="noStrike">
                <a:solidFill>
                  <a:srgbClr val="FFFFFF"/>
                </a:solidFill>
                <a:latin typeface="Arial"/>
                <a:ea typeface="Arial"/>
                <a:cs typeface="Arial"/>
                <a:sym typeface="Arial"/>
              </a:rPr>
              <a:t>SMART HOSPITAL</a:t>
            </a:r>
            <a:endParaRPr/>
          </a:p>
        </p:txBody>
      </p:sp>
      <p:sp>
        <p:nvSpPr>
          <p:cNvPr id="97" name="Google Shape;97;p1"/>
          <p:cNvSpPr txBox="1"/>
          <p:nvPr/>
        </p:nvSpPr>
        <p:spPr>
          <a:xfrm>
            <a:off x="314564" y="6595192"/>
            <a:ext cx="9450391" cy="1838391"/>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7665" u="none" cap="none" strike="noStrike">
                <a:solidFill>
                  <a:srgbClr val="54BAFF"/>
                </a:solidFill>
                <a:latin typeface="Arial"/>
                <a:ea typeface="Arial"/>
                <a:cs typeface="Arial"/>
                <a:sym typeface="Arial"/>
              </a:rPr>
              <a:t>ADA LOVELACE</a:t>
            </a:r>
            <a:endParaRPr/>
          </a:p>
        </p:txBody>
      </p:sp>
      <p:sp>
        <p:nvSpPr>
          <p:cNvPr id="98" name="Google Shape;98;p1"/>
          <p:cNvSpPr txBox="1"/>
          <p:nvPr/>
        </p:nvSpPr>
        <p:spPr>
          <a:xfrm>
            <a:off x="2483522" y="801740"/>
            <a:ext cx="4338716"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99" name="Google Shape;99;p1"/>
          <p:cNvSpPr txBox="1"/>
          <p:nvPr/>
        </p:nvSpPr>
        <p:spPr>
          <a:xfrm>
            <a:off x="2018001" y="9182100"/>
            <a:ext cx="4469423"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100" name="Google Shape;100;p1"/>
          <p:cNvSpPr txBox="1"/>
          <p:nvPr/>
        </p:nvSpPr>
        <p:spPr>
          <a:xfrm>
            <a:off x="17433350" y="9720792"/>
            <a:ext cx="511220" cy="377717"/>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01</a:t>
            </a:r>
            <a:endParaRPr/>
          </a:p>
        </p:txBody>
      </p:sp>
      <p:sp>
        <p:nvSpPr>
          <p:cNvPr id="101" name="Google Shape;101;p1"/>
          <p:cNvSpPr txBox="1"/>
          <p:nvPr/>
        </p:nvSpPr>
        <p:spPr>
          <a:xfrm>
            <a:off x="4850000" y="7951200"/>
            <a:ext cx="3751800" cy="1230900"/>
          </a:xfrm>
          <a:prstGeom prst="rect">
            <a:avLst/>
          </a:prstGeom>
          <a:noFill/>
          <a:ln>
            <a:noFill/>
          </a:ln>
        </p:spPr>
        <p:txBody>
          <a:bodyPr anchorCtr="0" anchor="t" bIns="0" lIns="0" spcFirstLastPara="1" rIns="0" wrap="square" tIns="0">
            <a:spAutoFit/>
          </a:bodyPr>
          <a:lstStyle/>
          <a:p>
            <a:pPr indent="0" lvl="0" marL="0" marR="0" rtl="0" algn="ctr">
              <a:lnSpc>
                <a:spcPct val="140019"/>
              </a:lnSpc>
              <a:spcBef>
                <a:spcPts val="0"/>
              </a:spcBef>
              <a:spcAft>
                <a:spcPts val="0"/>
              </a:spcAft>
              <a:buNone/>
            </a:pPr>
            <a:r>
              <a:rPr lang="en-US" sz="2104">
                <a:solidFill>
                  <a:srgbClr val="FFFFFF"/>
                </a:solidFill>
                <a:latin typeface="Gruppo"/>
                <a:ea typeface="Gruppo"/>
                <a:cs typeface="Gruppo"/>
                <a:sym typeface="Gruppo"/>
              </a:rPr>
              <a:t>Miguel Benavente</a:t>
            </a:r>
            <a:br>
              <a:rPr lang="en-US" sz="2104">
                <a:solidFill>
                  <a:srgbClr val="FFFFFF"/>
                </a:solidFill>
                <a:latin typeface="Gruppo"/>
                <a:ea typeface="Gruppo"/>
                <a:cs typeface="Gruppo"/>
                <a:sym typeface="Gruppo"/>
              </a:rPr>
            </a:br>
            <a:r>
              <a:rPr lang="en-US" sz="2104">
                <a:solidFill>
                  <a:srgbClr val="FFFFFF"/>
                </a:solidFill>
                <a:latin typeface="Gruppo"/>
                <a:ea typeface="Gruppo"/>
                <a:cs typeface="Gruppo"/>
                <a:sym typeface="Gruppo"/>
              </a:rPr>
              <a:t>Luis Angel Carrera</a:t>
            </a:r>
            <a:endParaRPr/>
          </a:p>
          <a:p>
            <a:pPr indent="0" lvl="0" marL="0" marR="0" rtl="0" algn="ctr">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p:txBody>
      </p:sp>
      <p:sp>
        <p:nvSpPr>
          <p:cNvPr id="102" name="Google Shape;102;p1"/>
          <p:cNvSpPr txBox="1"/>
          <p:nvPr/>
        </p:nvSpPr>
        <p:spPr>
          <a:xfrm>
            <a:off x="314575" y="7951200"/>
            <a:ext cx="3751800" cy="1230900"/>
          </a:xfrm>
          <a:prstGeom prst="rect">
            <a:avLst/>
          </a:prstGeom>
          <a:noFill/>
          <a:ln>
            <a:noFill/>
          </a:ln>
        </p:spPr>
        <p:txBody>
          <a:bodyPr anchorCtr="0" anchor="t" bIns="0" lIns="0" spcFirstLastPara="1" rIns="0" wrap="square" tIns="0">
            <a:spAutoFit/>
          </a:bodyPr>
          <a:lstStyle/>
          <a:p>
            <a:pPr indent="0" lvl="0" marL="0" marR="0" rtl="0" algn="ctr">
              <a:lnSpc>
                <a:spcPct val="140019"/>
              </a:lnSpc>
              <a:spcBef>
                <a:spcPts val="0"/>
              </a:spcBef>
              <a:spcAft>
                <a:spcPts val="0"/>
              </a:spcAft>
              <a:buNone/>
            </a:pPr>
            <a:r>
              <a:rPr lang="en-US" sz="2104">
                <a:solidFill>
                  <a:srgbClr val="FFFFFF"/>
                </a:solidFill>
                <a:latin typeface="Gruppo"/>
                <a:ea typeface="Gruppo"/>
                <a:cs typeface="Gruppo"/>
                <a:sym typeface="Gruppo"/>
              </a:rPr>
              <a:t>Pedro Ismael Ruiz</a:t>
            </a:r>
            <a:br>
              <a:rPr lang="en-US" sz="2104">
                <a:solidFill>
                  <a:srgbClr val="FFFFFF"/>
                </a:solidFill>
                <a:latin typeface="Gruppo"/>
                <a:ea typeface="Gruppo"/>
                <a:cs typeface="Gruppo"/>
                <a:sym typeface="Gruppo"/>
              </a:rPr>
            </a:br>
            <a:r>
              <a:rPr lang="en-US" sz="2104">
                <a:solidFill>
                  <a:srgbClr val="FFFFFF"/>
                </a:solidFill>
                <a:latin typeface="Gruppo"/>
                <a:ea typeface="Gruppo"/>
                <a:cs typeface="Gruppo"/>
                <a:sym typeface="Gruppo"/>
              </a:rPr>
              <a:t>Carlos Concepción</a:t>
            </a:r>
            <a:endParaRPr/>
          </a:p>
          <a:p>
            <a:pPr indent="0" lvl="0" marL="0" marR="0" rtl="0" algn="ctr">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289" name="Shape 289"/>
        <p:cNvGrpSpPr/>
        <p:nvPr/>
      </p:nvGrpSpPr>
      <p:grpSpPr>
        <a:xfrm>
          <a:off x="0" y="0"/>
          <a:ext cx="0" cy="0"/>
          <a:chOff x="0" y="0"/>
          <a:chExt cx="0" cy="0"/>
        </a:xfrm>
      </p:grpSpPr>
      <p:sp>
        <p:nvSpPr>
          <p:cNvPr id="290" name="Google Shape;290;p10"/>
          <p:cNvSpPr/>
          <p:nvPr/>
        </p:nvSpPr>
        <p:spPr>
          <a:xfrm flipH="1">
            <a:off x="-5851825" y="0"/>
            <a:ext cx="11294975" cy="11294975"/>
          </a:xfrm>
          <a:custGeom>
            <a:rect b="b" l="l" r="r" t="t"/>
            <a:pathLst>
              <a:path extrusionOk="0" h="11294975" w="11294975">
                <a:moveTo>
                  <a:pt x="11294975" y="0"/>
                </a:moveTo>
                <a:lnTo>
                  <a:pt x="0" y="0"/>
                </a:lnTo>
                <a:lnTo>
                  <a:pt x="0" y="11294975"/>
                </a:lnTo>
                <a:lnTo>
                  <a:pt x="11294975" y="11294975"/>
                </a:lnTo>
                <a:lnTo>
                  <a:pt x="11294975" y="0"/>
                </a:lnTo>
                <a:close/>
              </a:path>
            </a:pathLst>
          </a:custGeom>
          <a:blipFill rotWithShape="1">
            <a:blip r:embed="rId3">
              <a:alphaModFix amt="18000"/>
            </a:blip>
            <a:stretch>
              <a:fillRect b="0" l="0" r="0" t="0"/>
            </a:stretch>
          </a:blipFill>
          <a:ln>
            <a:noFill/>
          </a:ln>
        </p:spPr>
      </p:sp>
      <p:grpSp>
        <p:nvGrpSpPr>
          <p:cNvPr id="291" name="Google Shape;291;p10"/>
          <p:cNvGrpSpPr/>
          <p:nvPr/>
        </p:nvGrpSpPr>
        <p:grpSpPr>
          <a:xfrm>
            <a:off x="1564397" y="4752271"/>
            <a:ext cx="16801377" cy="7400324"/>
            <a:chOff x="0" y="-38100"/>
            <a:chExt cx="4425054" cy="1949057"/>
          </a:xfrm>
        </p:grpSpPr>
        <p:sp>
          <p:nvSpPr>
            <p:cNvPr id="292" name="Google Shape;292;p10"/>
            <p:cNvSpPr/>
            <p:nvPr/>
          </p:nvSpPr>
          <p:spPr>
            <a:xfrm>
              <a:off x="0" y="0"/>
              <a:ext cx="4425054" cy="1910957"/>
            </a:xfrm>
            <a:custGeom>
              <a:rect b="b" l="l" r="r" t="t"/>
              <a:pathLst>
                <a:path extrusionOk="0" h="1910957" w="4425054">
                  <a:moveTo>
                    <a:pt x="28108" y="0"/>
                  </a:moveTo>
                  <a:lnTo>
                    <a:pt x="4396946" y="0"/>
                  </a:lnTo>
                  <a:cubicBezTo>
                    <a:pt x="4412469" y="0"/>
                    <a:pt x="4425054" y="12584"/>
                    <a:pt x="4425054" y="28108"/>
                  </a:cubicBezTo>
                  <a:lnTo>
                    <a:pt x="4425054" y="1882848"/>
                  </a:lnTo>
                  <a:cubicBezTo>
                    <a:pt x="4425054" y="1898372"/>
                    <a:pt x="4412469" y="1910957"/>
                    <a:pt x="4396946" y="1910957"/>
                  </a:cubicBezTo>
                  <a:lnTo>
                    <a:pt x="28108" y="1910957"/>
                  </a:lnTo>
                  <a:cubicBezTo>
                    <a:pt x="12584" y="1910957"/>
                    <a:pt x="0" y="1898372"/>
                    <a:pt x="0" y="1882848"/>
                  </a:cubicBezTo>
                  <a:lnTo>
                    <a:pt x="0" y="28108"/>
                  </a:lnTo>
                  <a:cubicBezTo>
                    <a:pt x="0" y="12584"/>
                    <a:pt x="12584" y="0"/>
                    <a:pt x="28108" y="0"/>
                  </a:cubicBezTo>
                  <a:close/>
                </a:path>
              </a:pathLst>
            </a:custGeom>
            <a:gradFill>
              <a:gsLst>
                <a:gs pos="0">
                  <a:srgbClr val="396587"/>
                </a:gs>
                <a:gs pos="100000">
                  <a:srgbClr val="000000">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0"/>
            <p:cNvSpPr txBox="1"/>
            <p:nvPr/>
          </p:nvSpPr>
          <p:spPr>
            <a:xfrm>
              <a:off x="0" y="-38100"/>
              <a:ext cx="4425054" cy="1949057"/>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94" name="Google Shape;294;p10"/>
          <p:cNvSpPr/>
          <p:nvPr/>
        </p:nvSpPr>
        <p:spPr>
          <a:xfrm>
            <a:off x="1564397" y="1028700"/>
            <a:ext cx="696122" cy="668277"/>
          </a:xfrm>
          <a:custGeom>
            <a:rect b="b" l="l" r="r" t="t"/>
            <a:pathLst>
              <a:path extrusionOk="0" h="668277" w="696122">
                <a:moveTo>
                  <a:pt x="0" y="0"/>
                </a:moveTo>
                <a:lnTo>
                  <a:pt x="696122" y="0"/>
                </a:lnTo>
                <a:lnTo>
                  <a:pt x="696122" y="668277"/>
                </a:lnTo>
                <a:lnTo>
                  <a:pt x="0" y="668277"/>
                </a:lnTo>
                <a:lnTo>
                  <a:pt x="0" y="0"/>
                </a:lnTo>
                <a:close/>
              </a:path>
            </a:pathLst>
          </a:custGeom>
          <a:blipFill rotWithShape="1">
            <a:blip r:embed="rId4">
              <a:alphaModFix/>
            </a:blip>
            <a:stretch>
              <a:fillRect b="0" l="0" r="0" t="0"/>
            </a:stretch>
          </a:blipFill>
          <a:ln>
            <a:noFill/>
          </a:ln>
        </p:spPr>
      </p:sp>
      <p:grpSp>
        <p:nvGrpSpPr>
          <p:cNvPr id="295" name="Google Shape;295;p10"/>
          <p:cNvGrpSpPr/>
          <p:nvPr/>
        </p:nvGrpSpPr>
        <p:grpSpPr>
          <a:xfrm>
            <a:off x="17086365" y="9463840"/>
            <a:ext cx="1441031" cy="823160"/>
            <a:chOff x="0" y="-38100"/>
            <a:chExt cx="379531" cy="216799"/>
          </a:xfrm>
        </p:grpSpPr>
        <p:sp>
          <p:nvSpPr>
            <p:cNvPr id="296" name="Google Shape;296;p10"/>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297" name="Google Shape;297;p10"/>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98" name="Google Shape;298;p10"/>
          <p:cNvGrpSpPr/>
          <p:nvPr/>
        </p:nvGrpSpPr>
        <p:grpSpPr>
          <a:xfrm>
            <a:off x="12970156" y="1694011"/>
            <a:ext cx="3884996" cy="3708082"/>
            <a:chOff x="-366471" y="-11891"/>
            <a:chExt cx="15572971" cy="14863810"/>
          </a:xfrm>
        </p:grpSpPr>
        <p:sp>
          <p:nvSpPr>
            <p:cNvPr id="299" name="Google Shape;299;p10"/>
            <p:cNvSpPr/>
            <p:nvPr/>
          </p:nvSpPr>
          <p:spPr>
            <a:xfrm>
              <a:off x="-366471" y="-11891"/>
              <a:ext cx="15572971" cy="14863810"/>
            </a:xfrm>
            <a:custGeom>
              <a:rect b="b" l="l" r="r" t="t"/>
              <a:pathLst>
                <a:path extrusionOk="0"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54B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0"/>
            <p:cNvSpPr/>
            <p:nvPr/>
          </p:nvSpPr>
          <p:spPr>
            <a:xfrm>
              <a:off x="-156193" y="188812"/>
              <a:ext cx="15152415" cy="14462405"/>
            </a:xfrm>
            <a:custGeom>
              <a:rect b="b" l="l" r="r" t="t"/>
              <a:pathLst>
                <a:path extrusionOk="0"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0"/>
            <p:cNvSpPr/>
            <p:nvPr/>
          </p:nvSpPr>
          <p:spPr>
            <a:xfrm>
              <a:off x="223301" y="551024"/>
              <a:ext cx="14393427" cy="13737979"/>
            </a:xfrm>
            <a:custGeom>
              <a:rect b="b" l="l" r="r" t="t"/>
              <a:pathLst>
                <a:path extrusionOk="0"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rotWithShape="1">
              <a:blip r:embed="rId5">
                <a:alphaModFix/>
              </a:blip>
              <a:stretch>
                <a:fillRect b="-12057" l="222" r="222" t="-37743"/>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 name="Google Shape;302;p10"/>
          <p:cNvGrpSpPr/>
          <p:nvPr/>
        </p:nvGrpSpPr>
        <p:grpSpPr>
          <a:xfrm>
            <a:off x="12970156" y="5703944"/>
            <a:ext cx="3884996" cy="3708082"/>
            <a:chOff x="-366471" y="-11891"/>
            <a:chExt cx="15572971" cy="14863810"/>
          </a:xfrm>
        </p:grpSpPr>
        <p:sp>
          <p:nvSpPr>
            <p:cNvPr id="303" name="Google Shape;303;p10"/>
            <p:cNvSpPr/>
            <p:nvPr/>
          </p:nvSpPr>
          <p:spPr>
            <a:xfrm>
              <a:off x="-366471" y="-11891"/>
              <a:ext cx="15572971" cy="14863810"/>
            </a:xfrm>
            <a:custGeom>
              <a:rect b="b" l="l" r="r" t="t"/>
              <a:pathLst>
                <a:path extrusionOk="0"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54B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0"/>
            <p:cNvSpPr/>
            <p:nvPr/>
          </p:nvSpPr>
          <p:spPr>
            <a:xfrm>
              <a:off x="-156193" y="188812"/>
              <a:ext cx="15152415" cy="14462405"/>
            </a:xfrm>
            <a:custGeom>
              <a:rect b="b" l="l" r="r" t="t"/>
              <a:pathLst>
                <a:path extrusionOk="0"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0"/>
            <p:cNvSpPr/>
            <p:nvPr/>
          </p:nvSpPr>
          <p:spPr>
            <a:xfrm>
              <a:off x="223301" y="551024"/>
              <a:ext cx="14393427" cy="13737979"/>
            </a:xfrm>
            <a:custGeom>
              <a:rect b="b" l="l" r="r" t="t"/>
              <a:pathLst>
                <a:path extrusionOk="0"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rotWithShape="1">
              <a:blip r:embed="rId6">
                <a:alphaModFix/>
              </a:blip>
              <a:stretch>
                <a:fillRect b="0" l="-31364" r="-17776"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 name="Google Shape;306;p10"/>
          <p:cNvSpPr txBox="1"/>
          <p:nvPr/>
        </p:nvSpPr>
        <p:spPr>
          <a:xfrm>
            <a:off x="1564397" y="2126078"/>
            <a:ext cx="9448642" cy="1919257"/>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4690" u="none" cap="none" strike="noStrike">
                <a:solidFill>
                  <a:srgbClr val="FFFFFF"/>
                </a:solidFill>
                <a:latin typeface="Arial"/>
                <a:ea typeface="Arial"/>
                <a:cs typeface="Arial"/>
                <a:sym typeface="Arial"/>
              </a:rPr>
              <a:t>SURGICAL EXCELLENCE</a:t>
            </a:r>
            <a:endParaRPr/>
          </a:p>
          <a:p>
            <a:pPr indent="0" lvl="0" marL="0" marR="0" rtl="0" algn="l">
              <a:lnSpc>
                <a:spcPct val="140000"/>
              </a:lnSpc>
              <a:spcBef>
                <a:spcPts val="0"/>
              </a:spcBef>
              <a:spcAft>
                <a:spcPts val="0"/>
              </a:spcAft>
              <a:buNone/>
            </a:pPr>
            <a:r>
              <a:t/>
            </a:r>
            <a:endParaRPr b="0" i="0" sz="4690" u="none" cap="none" strike="noStrike">
              <a:solidFill>
                <a:srgbClr val="FFFFFF"/>
              </a:solidFill>
              <a:latin typeface="Arial"/>
              <a:ea typeface="Arial"/>
              <a:cs typeface="Arial"/>
              <a:sym typeface="Arial"/>
            </a:endParaRPr>
          </a:p>
        </p:txBody>
      </p:sp>
      <p:sp>
        <p:nvSpPr>
          <p:cNvPr id="307" name="Google Shape;307;p10"/>
          <p:cNvSpPr txBox="1"/>
          <p:nvPr/>
        </p:nvSpPr>
        <p:spPr>
          <a:xfrm>
            <a:off x="1564397" y="2968981"/>
            <a:ext cx="9074204" cy="243014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4055" u="none" cap="none" strike="noStrike">
                <a:solidFill>
                  <a:srgbClr val="54BAFF"/>
                </a:solidFill>
                <a:latin typeface="Arial"/>
                <a:ea typeface="Arial"/>
                <a:cs typeface="Arial"/>
                <a:sym typeface="Arial"/>
              </a:rPr>
              <a:t>MÓDULO DE CIRUGÍA GENERAL Y ESPECIALIZADA</a:t>
            </a:r>
            <a:endParaRPr/>
          </a:p>
          <a:p>
            <a:pPr indent="0" lvl="0" marL="0" marR="0" rtl="0" algn="l">
              <a:lnSpc>
                <a:spcPct val="140000"/>
              </a:lnSpc>
              <a:spcBef>
                <a:spcPts val="0"/>
              </a:spcBef>
              <a:spcAft>
                <a:spcPts val="0"/>
              </a:spcAft>
              <a:buNone/>
            </a:pPr>
            <a:r>
              <a:t/>
            </a:r>
            <a:endParaRPr b="1" i="0" sz="4055" u="none" cap="none" strike="noStrike">
              <a:solidFill>
                <a:srgbClr val="54BAFF"/>
              </a:solidFill>
              <a:latin typeface="Arial"/>
              <a:ea typeface="Arial"/>
              <a:cs typeface="Arial"/>
              <a:sym typeface="Arial"/>
            </a:endParaRPr>
          </a:p>
        </p:txBody>
      </p:sp>
      <p:sp>
        <p:nvSpPr>
          <p:cNvPr id="308" name="Google Shape;308;p10"/>
          <p:cNvSpPr txBox="1"/>
          <p:nvPr/>
        </p:nvSpPr>
        <p:spPr>
          <a:xfrm>
            <a:off x="2594744" y="1133971"/>
            <a:ext cx="5336735"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309" name="Google Shape;309;p10"/>
          <p:cNvSpPr txBox="1"/>
          <p:nvPr/>
        </p:nvSpPr>
        <p:spPr>
          <a:xfrm>
            <a:off x="2018001" y="9182100"/>
            <a:ext cx="4469423"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310" name="Google Shape;310;p10"/>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10</a:t>
            </a:r>
            <a:endParaRPr/>
          </a:p>
        </p:txBody>
      </p:sp>
      <p:sp>
        <p:nvSpPr>
          <p:cNvPr id="311" name="Google Shape;311;p10"/>
          <p:cNvSpPr txBox="1"/>
          <p:nvPr/>
        </p:nvSpPr>
        <p:spPr>
          <a:xfrm>
            <a:off x="2594744" y="5341976"/>
            <a:ext cx="9007964" cy="2975837"/>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Desde intervenciones simples hasta cirugía de alta complejidad, este módulo combina precisión clínica, robótica avanzada e integración total con anestesia, UCI y hospitalización.</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Con trazabilidad automatizada, imagen intraoperatoria y programación quirúrgica inteligente, cada procedimiento se realiza con seguridad, eficiencia y máxima coordinación.</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315" name="Shape 315"/>
        <p:cNvGrpSpPr/>
        <p:nvPr/>
      </p:nvGrpSpPr>
      <p:grpSpPr>
        <a:xfrm>
          <a:off x="0" y="0"/>
          <a:ext cx="0" cy="0"/>
          <a:chOff x="0" y="0"/>
          <a:chExt cx="0" cy="0"/>
        </a:xfrm>
      </p:grpSpPr>
      <p:grpSp>
        <p:nvGrpSpPr>
          <p:cNvPr id="316" name="Google Shape;316;p11"/>
          <p:cNvGrpSpPr/>
          <p:nvPr/>
        </p:nvGrpSpPr>
        <p:grpSpPr>
          <a:xfrm>
            <a:off x="17086365" y="9463840"/>
            <a:ext cx="1441031" cy="823160"/>
            <a:chOff x="0" y="-38100"/>
            <a:chExt cx="379531" cy="216799"/>
          </a:xfrm>
        </p:grpSpPr>
        <p:sp>
          <p:nvSpPr>
            <p:cNvPr id="317" name="Google Shape;317;p11"/>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318" name="Google Shape;318;p11"/>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19" name="Google Shape;319;p11"/>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11</a:t>
            </a:r>
            <a:endParaRPr/>
          </a:p>
        </p:txBody>
      </p:sp>
      <p:sp>
        <p:nvSpPr>
          <p:cNvPr id="320" name="Google Shape;320;p11"/>
          <p:cNvSpPr/>
          <p:nvPr/>
        </p:nvSpPr>
        <p:spPr>
          <a:xfrm>
            <a:off x="4230322" y="2785118"/>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321" name="Google Shape;321;p11"/>
          <p:cNvSpPr txBox="1"/>
          <p:nvPr/>
        </p:nvSpPr>
        <p:spPr>
          <a:xfrm>
            <a:off x="5493344" y="2829381"/>
            <a:ext cx="7684997" cy="435937"/>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PANTALLAS DE ACTUALIZACIÓN FAMILIAR</a:t>
            </a:r>
            <a:endParaRPr/>
          </a:p>
        </p:txBody>
      </p:sp>
      <p:sp>
        <p:nvSpPr>
          <p:cNvPr id="322" name="Google Shape;322;p11"/>
          <p:cNvSpPr/>
          <p:nvPr/>
        </p:nvSpPr>
        <p:spPr>
          <a:xfrm>
            <a:off x="4230322" y="3791614"/>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323" name="Google Shape;323;p11"/>
          <p:cNvSpPr txBox="1"/>
          <p:nvPr/>
        </p:nvSpPr>
        <p:spPr>
          <a:xfrm>
            <a:off x="5493344" y="3835877"/>
            <a:ext cx="7139623" cy="435937"/>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QUIRÓFANO AUTÓNOMO CON IA</a:t>
            </a:r>
            <a:endParaRPr/>
          </a:p>
        </p:txBody>
      </p:sp>
      <p:sp>
        <p:nvSpPr>
          <p:cNvPr id="324" name="Google Shape;324;p11"/>
          <p:cNvSpPr/>
          <p:nvPr/>
        </p:nvSpPr>
        <p:spPr>
          <a:xfrm>
            <a:off x="4230322" y="4792817"/>
            <a:ext cx="733520" cy="581481"/>
          </a:xfrm>
          <a:custGeom>
            <a:rect b="b" l="l" r="r" t="t"/>
            <a:pathLst>
              <a:path extrusionOk="0" h="581481" w="733520">
                <a:moveTo>
                  <a:pt x="0" y="0"/>
                </a:moveTo>
                <a:lnTo>
                  <a:pt x="733520" y="0"/>
                </a:lnTo>
                <a:lnTo>
                  <a:pt x="733520" y="581482"/>
                </a:lnTo>
                <a:lnTo>
                  <a:pt x="0" y="581482"/>
                </a:lnTo>
                <a:lnTo>
                  <a:pt x="0" y="0"/>
                </a:lnTo>
                <a:close/>
              </a:path>
            </a:pathLst>
          </a:custGeom>
          <a:blipFill rotWithShape="1">
            <a:blip r:embed="rId3">
              <a:alphaModFix/>
            </a:blip>
            <a:stretch>
              <a:fillRect b="0" l="0" r="0" t="0"/>
            </a:stretch>
          </a:blipFill>
          <a:ln>
            <a:noFill/>
          </a:ln>
        </p:spPr>
      </p:sp>
      <p:sp>
        <p:nvSpPr>
          <p:cNvPr id="325" name="Google Shape;325;p11"/>
          <p:cNvSpPr txBox="1"/>
          <p:nvPr/>
        </p:nvSpPr>
        <p:spPr>
          <a:xfrm>
            <a:off x="5493344" y="4837080"/>
            <a:ext cx="8564334" cy="435937"/>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ROBOTS DE DESINFECCIÓN Y ESTERILIZACIÓN </a:t>
            </a:r>
            <a:endParaRPr/>
          </a:p>
        </p:txBody>
      </p:sp>
      <p:sp>
        <p:nvSpPr>
          <p:cNvPr id="326" name="Google Shape;326;p11"/>
          <p:cNvSpPr/>
          <p:nvPr/>
        </p:nvSpPr>
        <p:spPr>
          <a:xfrm>
            <a:off x="4230322" y="5799314"/>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327" name="Google Shape;327;p11"/>
          <p:cNvSpPr txBox="1"/>
          <p:nvPr/>
        </p:nvSpPr>
        <p:spPr>
          <a:xfrm>
            <a:off x="5493344" y="5624085"/>
            <a:ext cx="8409790" cy="878399"/>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SISTEMA DE NAVEGACIÓN QUIRÚRGICA CON REALIDAD AUMENTADA (RA)</a:t>
            </a:r>
            <a:endParaRPr/>
          </a:p>
        </p:txBody>
      </p:sp>
      <p:sp>
        <p:nvSpPr>
          <p:cNvPr id="328" name="Google Shape;328;p11"/>
          <p:cNvSpPr/>
          <p:nvPr/>
        </p:nvSpPr>
        <p:spPr>
          <a:xfrm>
            <a:off x="4230322" y="6800517"/>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329" name="Google Shape;329;p11"/>
          <p:cNvSpPr txBox="1"/>
          <p:nvPr/>
        </p:nvSpPr>
        <p:spPr>
          <a:xfrm>
            <a:off x="5493344" y="6623483"/>
            <a:ext cx="7684997" cy="878399"/>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ROBOTS DE ASISTENCIA EN REHABILITACIÓN POSTOPERATORIA</a:t>
            </a:r>
            <a:endParaRPr/>
          </a:p>
        </p:txBody>
      </p:sp>
      <p:sp>
        <p:nvSpPr>
          <p:cNvPr id="330" name="Google Shape;330;p11"/>
          <p:cNvSpPr txBox="1"/>
          <p:nvPr/>
        </p:nvSpPr>
        <p:spPr>
          <a:xfrm>
            <a:off x="2018001" y="9182100"/>
            <a:ext cx="4469423"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331" name="Google Shape;331;p11"/>
          <p:cNvSpPr/>
          <p:nvPr/>
        </p:nvSpPr>
        <p:spPr>
          <a:xfrm>
            <a:off x="1532619" y="694561"/>
            <a:ext cx="696122" cy="668277"/>
          </a:xfrm>
          <a:custGeom>
            <a:rect b="b" l="l" r="r" t="t"/>
            <a:pathLst>
              <a:path extrusionOk="0" h="668277" w="696122">
                <a:moveTo>
                  <a:pt x="0" y="0"/>
                </a:moveTo>
                <a:lnTo>
                  <a:pt x="696122" y="0"/>
                </a:lnTo>
                <a:lnTo>
                  <a:pt x="696122" y="668278"/>
                </a:lnTo>
                <a:lnTo>
                  <a:pt x="0" y="668278"/>
                </a:lnTo>
                <a:lnTo>
                  <a:pt x="0" y="0"/>
                </a:lnTo>
                <a:close/>
              </a:path>
            </a:pathLst>
          </a:custGeom>
          <a:blipFill rotWithShape="1">
            <a:blip r:embed="rId4">
              <a:alphaModFix/>
            </a:blip>
            <a:stretch>
              <a:fillRect b="0" l="0" r="0" t="0"/>
            </a:stretch>
          </a:blipFill>
          <a:ln>
            <a:noFill/>
          </a:ln>
        </p:spPr>
      </p:sp>
      <p:sp>
        <p:nvSpPr>
          <p:cNvPr id="332" name="Google Shape;332;p11"/>
          <p:cNvSpPr txBox="1"/>
          <p:nvPr/>
        </p:nvSpPr>
        <p:spPr>
          <a:xfrm>
            <a:off x="2483522" y="801740"/>
            <a:ext cx="4338716"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336" name="Shape 336"/>
        <p:cNvGrpSpPr/>
        <p:nvPr/>
      </p:nvGrpSpPr>
      <p:grpSpPr>
        <a:xfrm>
          <a:off x="0" y="0"/>
          <a:ext cx="0" cy="0"/>
          <a:chOff x="0" y="0"/>
          <a:chExt cx="0" cy="0"/>
        </a:xfrm>
      </p:grpSpPr>
      <p:sp>
        <p:nvSpPr>
          <p:cNvPr id="337" name="Google Shape;337;p12"/>
          <p:cNvSpPr/>
          <p:nvPr/>
        </p:nvSpPr>
        <p:spPr>
          <a:xfrm>
            <a:off x="1564397" y="1028700"/>
            <a:ext cx="696122" cy="668277"/>
          </a:xfrm>
          <a:custGeom>
            <a:rect b="b" l="l" r="r" t="t"/>
            <a:pathLst>
              <a:path extrusionOk="0" h="668277" w="696122">
                <a:moveTo>
                  <a:pt x="0" y="0"/>
                </a:moveTo>
                <a:lnTo>
                  <a:pt x="696122" y="0"/>
                </a:lnTo>
                <a:lnTo>
                  <a:pt x="696122" y="668277"/>
                </a:lnTo>
                <a:lnTo>
                  <a:pt x="0" y="668277"/>
                </a:lnTo>
                <a:lnTo>
                  <a:pt x="0" y="0"/>
                </a:lnTo>
                <a:close/>
              </a:path>
            </a:pathLst>
          </a:custGeom>
          <a:blipFill rotWithShape="1">
            <a:blip r:embed="rId3">
              <a:alphaModFix/>
            </a:blip>
            <a:stretch>
              <a:fillRect b="0" l="0" r="0" t="0"/>
            </a:stretch>
          </a:blipFill>
          <a:ln>
            <a:noFill/>
          </a:ln>
        </p:spPr>
      </p:sp>
      <p:sp>
        <p:nvSpPr>
          <p:cNvPr id="338" name="Google Shape;338;p12"/>
          <p:cNvSpPr/>
          <p:nvPr/>
        </p:nvSpPr>
        <p:spPr>
          <a:xfrm>
            <a:off x="13327442" y="-370063"/>
            <a:ext cx="11294975" cy="11294975"/>
          </a:xfrm>
          <a:custGeom>
            <a:rect b="b" l="l" r="r" t="t"/>
            <a:pathLst>
              <a:path extrusionOk="0" h="11294975" w="11294975">
                <a:moveTo>
                  <a:pt x="0" y="0"/>
                </a:moveTo>
                <a:lnTo>
                  <a:pt x="11294975" y="0"/>
                </a:lnTo>
                <a:lnTo>
                  <a:pt x="11294975" y="11294975"/>
                </a:lnTo>
                <a:lnTo>
                  <a:pt x="0" y="11294975"/>
                </a:lnTo>
                <a:lnTo>
                  <a:pt x="0" y="0"/>
                </a:lnTo>
                <a:close/>
              </a:path>
            </a:pathLst>
          </a:custGeom>
          <a:blipFill rotWithShape="1">
            <a:blip r:embed="rId4">
              <a:alphaModFix amt="18000"/>
            </a:blip>
            <a:stretch>
              <a:fillRect b="0" l="0" r="0" t="0"/>
            </a:stretch>
          </a:blipFill>
          <a:ln>
            <a:noFill/>
          </a:ln>
        </p:spPr>
      </p:sp>
      <p:grpSp>
        <p:nvGrpSpPr>
          <p:cNvPr id="339" name="Google Shape;339;p12"/>
          <p:cNvGrpSpPr/>
          <p:nvPr/>
        </p:nvGrpSpPr>
        <p:grpSpPr>
          <a:xfrm>
            <a:off x="17086365" y="9463840"/>
            <a:ext cx="1441031" cy="823160"/>
            <a:chOff x="0" y="-38100"/>
            <a:chExt cx="379531" cy="216799"/>
          </a:xfrm>
        </p:grpSpPr>
        <p:sp>
          <p:nvSpPr>
            <p:cNvPr id="340" name="Google Shape;340;p12"/>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341" name="Google Shape;341;p12"/>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42" name="Google Shape;342;p12"/>
          <p:cNvSpPr/>
          <p:nvPr/>
        </p:nvSpPr>
        <p:spPr>
          <a:xfrm>
            <a:off x="1912458" y="2479366"/>
            <a:ext cx="4883260" cy="5864177"/>
          </a:xfrm>
          <a:custGeom>
            <a:rect b="b" l="l" r="r" t="t"/>
            <a:pathLst>
              <a:path extrusionOk="0" h="5864177" w="4883260">
                <a:moveTo>
                  <a:pt x="0" y="0"/>
                </a:moveTo>
                <a:lnTo>
                  <a:pt x="4883260" y="0"/>
                </a:lnTo>
                <a:lnTo>
                  <a:pt x="4883260" y="5864178"/>
                </a:lnTo>
                <a:lnTo>
                  <a:pt x="0" y="5864178"/>
                </a:lnTo>
                <a:lnTo>
                  <a:pt x="0" y="0"/>
                </a:lnTo>
                <a:close/>
              </a:path>
            </a:pathLst>
          </a:custGeom>
          <a:blipFill rotWithShape="1">
            <a:blip r:embed="rId5">
              <a:alphaModFix/>
            </a:blip>
            <a:stretch>
              <a:fillRect b="0" l="0" r="0" t="0"/>
            </a:stretch>
          </a:blipFill>
          <a:ln>
            <a:noFill/>
          </a:ln>
        </p:spPr>
      </p:sp>
      <p:sp>
        <p:nvSpPr>
          <p:cNvPr id="343" name="Google Shape;343;p12"/>
          <p:cNvSpPr/>
          <p:nvPr/>
        </p:nvSpPr>
        <p:spPr>
          <a:xfrm>
            <a:off x="2285092" y="3368501"/>
            <a:ext cx="4510626" cy="3639280"/>
          </a:xfrm>
          <a:custGeom>
            <a:rect b="b" l="l" r="r" t="t"/>
            <a:pathLst>
              <a:path extrusionOk="0" h="563820" w="698814">
                <a:moveTo>
                  <a:pt x="0" y="0"/>
                </a:moveTo>
                <a:lnTo>
                  <a:pt x="698814" y="0"/>
                </a:lnTo>
                <a:lnTo>
                  <a:pt x="698814" y="563820"/>
                </a:lnTo>
                <a:lnTo>
                  <a:pt x="0" y="563820"/>
                </a:lnTo>
                <a:close/>
              </a:path>
            </a:pathLst>
          </a:custGeom>
          <a:blipFill rotWithShape="1">
            <a:blip r:embed="rId6">
              <a:alphaModFix/>
            </a:blip>
            <a:stretch>
              <a:fillRect b="-12325" l="-10433" r="-40843" t="-12829"/>
            </a:stretch>
          </a:blipFill>
          <a:ln>
            <a:noFill/>
          </a:ln>
        </p:spPr>
      </p:sp>
      <p:sp>
        <p:nvSpPr>
          <p:cNvPr id="344" name="Google Shape;344;p12"/>
          <p:cNvSpPr txBox="1"/>
          <p:nvPr/>
        </p:nvSpPr>
        <p:spPr>
          <a:xfrm>
            <a:off x="2594744" y="1133971"/>
            <a:ext cx="4200974" cy="37766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345" name="Google Shape;345;p12"/>
          <p:cNvSpPr txBox="1"/>
          <p:nvPr/>
        </p:nvSpPr>
        <p:spPr>
          <a:xfrm>
            <a:off x="2018001" y="9182100"/>
            <a:ext cx="4469423"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346" name="Google Shape;346;p12"/>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12</a:t>
            </a:r>
            <a:endParaRPr/>
          </a:p>
        </p:txBody>
      </p:sp>
      <p:sp>
        <p:nvSpPr>
          <p:cNvPr id="347" name="Google Shape;347;p12"/>
          <p:cNvSpPr txBox="1"/>
          <p:nvPr/>
        </p:nvSpPr>
        <p:spPr>
          <a:xfrm>
            <a:off x="7531462" y="2767811"/>
            <a:ext cx="9128004" cy="1504764"/>
          </a:xfrm>
          <a:prstGeom prst="rect">
            <a:avLst/>
          </a:prstGeom>
          <a:noFill/>
          <a:ln>
            <a:noFill/>
          </a:ln>
        </p:spPr>
        <p:txBody>
          <a:bodyPr anchorCtr="0" anchor="t" bIns="0" lIns="0" spcFirstLastPara="1" rIns="0" wrap="square" tIns="0">
            <a:spAutoFit/>
          </a:bodyPr>
          <a:lstStyle/>
          <a:p>
            <a:pPr indent="0" lvl="0" marL="0" marR="0" rtl="0" algn="l">
              <a:lnSpc>
                <a:spcPct val="140021"/>
              </a:lnSpc>
              <a:spcBef>
                <a:spcPts val="0"/>
              </a:spcBef>
              <a:spcAft>
                <a:spcPts val="0"/>
              </a:spcAft>
              <a:buNone/>
            </a:pPr>
            <a:r>
              <a:rPr b="0" i="0" lang="en-US" sz="3658" u="none" cap="none" strike="noStrike">
                <a:solidFill>
                  <a:srgbClr val="FFFFFF"/>
                </a:solidFill>
                <a:latin typeface="Arial"/>
                <a:ea typeface="Arial"/>
                <a:cs typeface="Arial"/>
                <a:sym typeface="Arial"/>
              </a:rPr>
              <a:t>HEART &amp; VASCULAR INNOVATION</a:t>
            </a:r>
            <a:endParaRPr/>
          </a:p>
          <a:p>
            <a:pPr indent="0" lvl="0" marL="0" marR="0" rtl="0" algn="l">
              <a:lnSpc>
                <a:spcPct val="140021"/>
              </a:lnSpc>
              <a:spcBef>
                <a:spcPts val="0"/>
              </a:spcBef>
              <a:spcAft>
                <a:spcPts val="0"/>
              </a:spcAft>
              <a:buNone/>
            </a:pPr>
            <a:r>
              <a:t/>
            </a:r>
            <a:endParaRPr b="0" i="0" sz="3658" u="none" cap="none" strike="noStrike">
              <a:solidFill>
                <a:srgbClr val="FFFFFF"/>
              </a:solidFill>
              <a:latin typeface="Arial"/>
              <a:ea typeface="Arial"/>
              <a:cs typeface="Arial"/>
              <a:sym typeface="Arial"/>
            </a:endParaRPr>
          </a:p>
        </p:txBody>
      </p:sp>
      <p:sp>
        <p:nvSpPr>
          <p:cNvPr id="348" name="Google Shape;348;p12"/>
          <p:cNvSpPr txBox="1"/>
          <p:nvPr/>
        </p:nvSpPr>
        <p:spPr>
          <a:xfrm>
            <a:off x="7531462" y="3388533"/>
            <a:ext cx="8688505" cy="904355"/>
          </a:xfrm>
          <a:prstGeom prst="rect">
            <a:avLst/>
          </a:prstGeom>
          <a:noFill/>
          <a:ln>
            <a:noFill/>
          </a:ln>
        </p:spPr>
        <p:txBody>
          <a:bodyPr anchorCtr="0" anchor="t" bIns="0" lIns="0" spcFirstLastPara="1" rIns="0" wrap="square" tIns="0">
            <a:spAutoFit/>
          </a:bodyPr>
          <a:lstStyle/>
          <a:p>
            <a:pPr indent="0" lvl="0" marL="0" marR="0" rtl="0" algn="l">
              <a:lnSpc>
                <a:spcPct val="140005"/>
              </a:lnSpc>
              <a:spcBef>
                <a:spcPts val="0"/>
              </a:spcBef>
              <a:spcAft>
                <a:spcPts val="0"/>
              </a:spcAft>
              <a:buNone/>
            </a:pPr>
            <a:r>
              <a:rPr b="1" i="0" lang="en-US" sz="3722" u="none" cap="none" strike="noStrike">
                <a:solidFill>
                  <a:srgbClr val="54BAFF"/>
                </a:solidFill>
                <a:latin typeface="Arial"/>
                <a:ea typeface="Arial"/>
                <a:cs typeface="Arial"/>
                <a:sym typeface="Arial"/>
              </a:rPr>
              <a:t>CARDIOLOGÍA </a:t>
            </a:r>
            <a:endParaRPr/>
          </a:p>
        </p:txBody>
      </p:sp>
      <p:sp>
        <p:nvSpPr>
          <p:cNvPr id="349" name="Google Shape;349;p12"/>
          <p:cNvSpPr txBox="1"/>
          <p:nvPr/>
        </p:nvSpPr>
        <p:spPr>
          <a:xfrm>
            <a:off x="7591482" y="4781772"/>
            <a:ext cx="9007964" cy="2975837"/>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Diagnóstico y tratamiento de enfermedades cardiovasculares con tecnología avanzada, IA para detección temprana y conectividad total con urgencias, UCI y rehabilitación.</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Incluye imagen de alta precisión, monitorización continua y seguimiento remoto para una atención integral, personalizada y orientada a mejorar la calidad de vida del paciente.</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353" name="Shape 353"/>
        <p:cNvGrpSpPr/>
        <p:nvPr/>
      </p:nvGrpSpPr>
      <p:grpSpPr>
        <a:xfrm>
          <a:off x="0" y="0"/>
          <a:ext cx="0" cy="0"/>
          <a:chOff x="0" y="0"/>
          <a:chExt cx="0" cy="0"/>
        </a:xfrm>
      </p:grpSpPr>
      <p:grpSp>
        <p:nvGrpSpPr>
          <p:cNvPr id="354" name="Google Shape;354;p13"/>
          <p:cNvGrpSpPr/>
          <p:nvPr/>
        </p:nvGrpSpPr>
        <p:grpSpPr>
          <a:xfrm>
            <a:off x="17086365" y="9463840"/>
            <a:ext cx="1441031" cy="823160"/>
            <a:chOff x="0" y="-38100"/>
            <a:chExt cx="379531" cy="216799"/>
          </a:xfrm>
        </p:grpSpPr>
        <p:sp>
          <p:nvSpPr>
            <p:cNvPr id="355" name="Google Shape;355;p13"/>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356" name="Google Shape;356;p13"/>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57" name="Google Shape;357;p13"/>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13</a:t>
            </a:r>
            <a:endParaRPr/>
          </a:p>
        </p:txBody>
      </p:sp>
      <p:sp>
        <p:nvSpPr>
          <p:cNvPr id="358" name="Google Shape;358;p13"/>
          <p:cNvSpPr/>
          <p:nvPr/>
        </p:nvSpPr>
        <p:spPr>
          <a:xfrm>
            <a:off x="4942677" y="3848910"/>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359" name="Google Shape;359;p13"/>
          <p:cNvSpPr txBox="1"/>
          <p:nvPr/>
        </p:nvSpPr>
        <p:spPr>
          <a:xfrm>
            <a:off x="6205700" y="3893107"/>
            <a:ext cx="6943338" cy="435937"/>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WEARABLES DE ALERTA PREINFARTO</a:t>
            </a:r>
            <a:endParaRPr/>
          </a:p>
        </p:txBody>
      </p:sp>
      <p:sp>
        <p:nvSpPr>
          <p:cNvPr id="360" name="Google Shape;360;p13"/>
          <p:cNvSpPr/>
          <p:nvPr/>
        </p:nvSpPr>
        <p:spPr>
          <a:xfrm>
            <a:off x="4942677" y="4855406"/>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361" name="Google Shape;361;p13"/>
          <p:cNvSpPr txBox="1"/>
          <p:nvPr/>
        </p:nvSpPr>
        <p:spPr>
          <a:xfrm>
            <a:off x="6205700" y="4899603"/>
            <a:ext cx="7139623" cy="435937"/>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ROBOTS DE REHABILITACIÓN CARDÍACA</a:t>
            </a:r>
            <a:endParaRPr/>
          </a:p>
        </p:txBody>
      </p:sp>
      <p:sp>
        <p:nvSpPr>
          <p:cNvPr id="362" name="Google Shape;362;p13"/>
          <p:cNvSpPr/>
          <p:nvPr/>
        </p:nvSpPr>
        <p:spPr>
          <a:xfrm>
            <a:off x="4942677" y="5856609"/>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363" name="Google Shape;363;p13"/>
          <p:cNvSpPr txBox="1"/>
          <p:nvPr/>
        </p:nvSpPr>
        <p:spPr>
          <a:xfrm>
            <a:off x="6205700" y="5900807"/>
            <a:ext cx="6943338" cy="435937"/>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ROBOT DE RECONSTRUCCIÓN VASCULAR</a:t>
            </a:r>
            <a:endParaRPr/>
          </a:p>
        </p:txBody>
      </p:sp>
      <p:sp>
        <p:nvSpPr>
          <p:cNvPr id="364" name="Google Shape;364;p13"/>
          <p:cNvSpPr txBox="1"/>
          <p:nvPr/>
        </p:nvSpPr>
        <p:spPr>
          <a:xfrm>
            <a:off x="2018001" y="9182100"/>
            <a:ext cx="4469423" cy="37766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365" name="Google Shape;365;p13"/>
          <p:cNvSpPr/>
          <p:nvPr/>
        </p:nvSpPr>
        <p:spPr>
          <a:xfrm>
            <a:off x="1532619" y="694561"/>
            <a:ext cx="696122" cy="668277"/>
          </a:xfrm>
          <a:custGeom>
            <a:rect b="b" l="l" r="r" t="t"/>
            <a:pathLst>
              <a:path extrusionOk="0" h="668277" w="696122">
                <a:moveTo>
                  <a:pt x="0" y="0"/>
                </a:moveTo>
                <a:lnTo>
                  <a:pt x="696122" y="0"/>
                </a:lnTo>
                <a:lnTo>
                  <a:pt x="696122" y="668278"/>
                </a:lnTo>
                <a:lnTo>
                  <a:pt x="0" y="668278"/>
                </a:lnTo>
                <a:lnTo>
                  <a:pt x="0" y="0"/>
                </a:lnTo>
                <a:close/>
              </a:path>
            </a:pathLst>
          </a:custGeom>
          <a:blipFill rotWithShape="1">
            <a:blip r:embed="rId4">
              <a:alphaModFix/>
            </a:blip>
            <a:stretch>
              <a:fillRect b="0" l="0" r="0" t="0"/>
            </a:stretch>
          </a:blipFill>
          <a:ln>
            <a:noFill/>
          </a:ln>
        </p:spPr>
      </p:sp>
      <p:sp>
        <p:nvSpPr>
          <p:cNvPr id="366" name="Google Shape;366;p13"/>
          <p:cNvSpPr txBox="1"/>
          <p:nvPr/>
        </p:nvSpPr>
        <p:spPr>
          <a:xfrm>
            <a:off x="2483522" y="801740"/>
            <a:ext cx="4338716"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370" name="Shape 370"/>
        <p:cNvGrpSpPr/>
        <p:nvPr/>
      </p:nvGrpSpPr>
      <p:grpSpPr>
        <a:xfrm>
          <a:off x="0" y="0"/>
          <a:ext cx="0" cy="0"/>
          <a:chOff x="0" y="0"/>
          <a:chExt cx="0" cy="0"/>
        </a:xfrm>
      </p:grpSpPr>
      <p:sp>
        <p:nvSpPr>
          <p:cNvPr id="371" name="Google Shape;371;p14"/>
          <p:cNvSpPr/>
          <p:nvPr/>
        </p:nvSpPr>
        <p:spPr>
          <a:xfrm flipH="1">
            <a:off x="-5851825" y="0"/>
            <a:ext cx="11294975" cy="11294975"/>
          </a:xfrm>
          <a:custGeom>
            <a:rect b="b" l="l" r="r" t="t"/>
            <a:pathLst>
              <a:path extrusionOk="0" h="11294975" w="11294975">
                <a:moveTo>
                  <a:pt x="11294975" y="0"/>
                </a:moveTo>
                <a:lnTo>
                  <a:pt x="0" y="0"/>
                </a:lnTo>
                <a:lnTo>
                  <a:pt x="0" y="11294975"/>
                </a:lnTo>
                <a:lnTo>
                  <a:pt x="11294975" y="11294975"/>
                </a:lnTo>
                <a:lnTo>
                  <a:pt x="11294975" y="0"/>
                </a:lnTo>
                <a:close/>
              </a:path>
            </a:pathLst>
          </a:custGeom>
          <a:blipFill rotWithShape="1">
            <a:blip r:embed="rId3">
              <a:alphaModFix amt="18000"/>
            </a:blip>
            <a:stretch>
              <a:fillRect b="0" l="0" r="0" t="0"/>
            </a:stretch>
          </a:blipFill>
          <a:ln>
            <a:noFill/>
          </a:ln>
        </p:spPr>
      </p:sp>
      <p:sp>
        <p:nvSpPr>
          <p:cNvPr id="372" name="Google Shape;372;p14"/>
          <p:cNvSpPr/>
          <p:nvPr/>
        </p:nvSpPr>
        <p:spPr>
          <a:xfrm>
            <a:off x="1564397" y="1028700"/>
            <a:ext cx="696122" cy="668277"/>
          </a:xfrm>
          <a:custGeom>
            <a:rect b="b" l="l" r="r" t="t"/>
            <a:pathLst>
              <a:path extrusionOk="0" h="668277" w="696122">
                <a:moveTo>
                  <a:pt x="0" y="0"/>
                </a:moveTo>
                <a:lnTo>
                  <a:pt x="696122" y="0"/>
                </a:lnTo>
                <a:lnTo>
                  <a:pt x="696122" y="668277"/>
                </a:lnTo>
                <a:lnTo>
                  <a:pt x="0" y="668277"/>
                </a:lnTo>
                <a:lnTo>
                  <a:pt x="0" y="0"/>
                </a:lnTo>
                <a:close/>
              </a:path>
            </a:pathLst>
          </a:custGeom>
          <a:blipFill rotWithShape="1">
            <a:blip r:embed="rId4">
              <a:alphaModFix/>
            </a:blip>
            <a:stretch>
              <a:fillRect b="0" l="0" r="0" t="0"/>
            </a:stretch>
          </a:blipFill>
          <a:ln>
            <a:noFill/>
          </a:ln>
        </p:spPr>
      </p:sp>
      <p:grpSp>
        <p:nvGrpSpPr>
          <p:cNvPr id="373" name="Google Shape;373;p14"/>
          <p:cNvGrpSpPr/>
          <p:nvPr/>
        </p:nvGrpSpPr>
        <p:grpSpPr>
          <a:xfrm>
            <a:off x="17086365" y="9463840"/>
            <a:ext cx="1441031" cy="823160"/>
            <a:chOff x="0" y="-38100"/>
            <a:chExt cx="379531" cy="216799"/>
          </a:xfrm>
        </p:grpSpPr>
        <p:sp>
          <p:nvSpPr>
            <p:cNvPr id="374" name="Google Shape;374;p14"/>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375" name="Google Shape;375;p14"/>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376" name="Google Shape;376;p14"/>
          <p:cNvGrpSpPr/>
          <p:nvPr/>
        </p:nvGrpSpPr>
        <p:grpSpPr>
          <a:xfrm>
            <a:off x="13266493" y="1588518"/>
            <a:ext cx="5053388" cy="7400324"/>
            <a:chOff x="0" y="-38100"/>
            <a:chExt cx="1330933" cy="1949057"/>
          </a:xfrm>
        </p:grpSpPr>
        <p:sp>
          <p:nvSpPr>
            <p:cNvPr id="377" name="Google Shape;377;p14"/>
            <p:cNvSpPr/>
            <p:nvPr/>
          </p:nvSpPr>
          <p:spPr>
            <a:xfrm>
              <a:off x="0" y="0"/>
              <a:ext cx="1330933" cy="1910957"/>
            </a:xfrm>
            <a:custGeom>
              <a:rect b="b" l="l" r="r" t="t"/>
              <a:pathLst>
                <a:path extrusionOk="0" h="1910957" w="1330933">
                  <a:moveTo>
                    <a:pt x="93454" y="0"/>
                  </a:moveTo>
                  <a:lnTo>
                    <a:pt x="1237480" y="0"/>
                  </a:lnTo>
                  <a:cubicBezTo>
                    <a:pt x="1289093" y="0"/>
                    <a:pt x="1330933" y="41841"/>
                    <a:pt x="1330933" y="93454"/>
                  </a:cubicBezTo>
                  <a:lnTo>
                    <a:pt x="1330933" y="1817503"/>
                  </a:lnTo>
                  <a:cubicBezTo>
                    <a:pt x="1330933" y="1869116"/>
                    <a:pt x="1289093" y="1910957"/>
                    <a:pt x="1237480" y="1910957"/>
                  </a:cubicBezTo>
                  <a:lnTo>
                    <a:pt x="93454" y="1910957"/>
                  </a:lnTo>
                  <a:cubicBezTo>
                    <a:pt x="41841" y="1910957"/>
                    <a:pt x="0" y="1869116"/>
                    <a:pt x="0" y="1817503"/>
                  </a:cubicBezTo>
                  <a:lnTo>
                    <a:pt x="0" y="93454"/>
                  </a:lnTo>
                  <a:cubicBezTo>
                    <a:pt x="0" y="41841"/>
                    <a:pt x="41841" y="0"/>
                    <a:pt x="93454" y="0"/>
                  </a:cubicBezTo>
                  <a:close/>
                </a:path>
              </a:pathLst>
            </a:custGeom>
            <a:gradFill>
              <a:gsLst>
                <a:gs pos="0">
                  <a:srgbClr val="396587"/>
                </a:gs>
                <a:gs pos="100000">
                  <a:srgbClr val="000000">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4"/>
            <p:cNvSpPr txBox="1"/>
            <p:nvPr/>
          </p:nvSpPr>
          <p:spPr>
            <a:xfrm>
              <a:off x="0" y="-38100"/>
              <a:ext cx="1330933" cy="1949057"/>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79" name="Google Shape;379;p14"/>
          <p:cNvSpPr/>
          <p:nvPr/>
        </p:nvSpPr>
        <p:spPr>
          <a:xfrm>
            <a:off x="13266493" y="2498749"/>
            <a:ext cx="4540387" cy="5945167"/>
          </a:xfrm>
          <a:custGeom>
            <a:rect b="b" l="l" r="r" t="t"/>
            <a:pathLst>
              <a:path extrusionOk="0" h="921062" w="703425">
                <a:moveTo>
                  <a:pt x="61384" y="0"/>
                </a:moveTo>
                <a:lnTo>
                  <a:pt x="642040" y="0"/>
                </a:lnTo>
                <a:cubicBezTo>
                  <a:pt x="675942" y="0"/>
                  <a:pt x="703425" y="27483"/>
                  <a:pt x="703425" y="61384"/>
                </a:cubicBezTo>
                <a:lnTo>
                  <a:pt x="703425" y="859678"/>
                </a:lnTo>
                <a:cubicBezTo>
                  <a:pt x="703425" y="875958"/>
                  <a:pt x="696958" y="891571"/>
                  <a:pt x="685446" y="903083"/>
                </a:cubicBezTo>
                <a:cubicBezTo>
                  <a:pt x="673934" y="914595"/>
                  <a:pt x="658321" y="921062"/>
                  <a:pt x="642040" y="921062"/>
                </a:cubicBezTo>
                <a:lnTo>
                  <a:pt x="61384" y="921062"/>
                </a:lnTo>
                <a:cubicBezTo>
                  <a:pt x="45104" y="921062"/>
                  <a:pt x="29491" y="914595"/>
                  <a:pt x="17979" y="903083"/>
                </a:cubicBezTo>
                <a:cubicBezTo>
                  <a:pt x="6467" y="891571"/>
                  <a:pt x="0" y="875958"/>
                  <a:pt x="0" y="859678"/>
                </a:cubicBezTo>
                <a:lnTo>
                  <a:pt x="0" y="61384"/>
                </a:lnTo>
                <a:cubicBezTo>
                  <a:pt x="0" y="45104"/>
                  <a:pt x="6467" y="29491"/>
                  <a:pt x="17979" y="17979"/>
                </a:cubicBezTo>
                <a:cubicBezTo>
                  <a:pt x="29491" y="6467"/>
                  <a:pt x="45104" y="0"/>
                  <a:pt x="61384" y="0"/>
                </a:cubicBezTo>
                <a:close/>
              </a:path>
            </a:pathLst>
          </a:custGeom>
          <a:blipFill rotWithShape="1">
            <a:blip r:embed="rId5">
              <a:alphaModFix/>
            </a:blip>
            <a:stretch>
              <a:fillRect b="0" l="-23029" r="-8784" t="-12113"/>
            </a:stretch>
          </a:blipFill>
          <a:ln cap="rnd" cmpd="sng" w="47625">
            <a:solidFill>
              <a:srgbClr val="39658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txBox="1"/>
          <p:nvPr/>
        </p:nvSpPr>
        <p:spPr>
          <a:xfrm>
            <a:off x="1266927" y="5087121"/>
            <a:ext cx="10605806" cy="2779565"/>
          </a:xfrm>
          <a:prstGeom prst="rect">
            <a:avLst/>
          </a:prstGeom>
          <a:noFill/>
          <a:ln>
            <a:noFill/>
          </a:ln>
        </p:spPr>
        <p:txBody>
          <a:bodyPr anchorCtr="0" anchor="t" bIns="0" lIns="0" spcFirstLastPara="1" rIns="0" wrap="square" tIns="0">
            <a:spAutoFit/>
          </a:bodyPr>
          <a:lstStyle/>
          <a:p>
            <a:pPr indent="0" lvl="0" marL="0" marR="0" rtl="0" algn="l">
              <a:lnSpc>
                <a:spcPct val="140017"/>
              </a:lnSpc>
              <a:spcBef>
                <a:spcPts val="0"/>
              </a:spcBef>
              <a:spcAft>
                <a:spcPts val="0"/>
              </a:spcAft>
              <a:buNone/>
            </a:pPr>
            <a:r>
              <a:rPr b="0" i="0" lang="en-US" sz="2249" u="none" cap="none" strike="noStrike">
                <a:solidFill>
                  <a:srgbClr val="FFFFFF"/>
                </a:solidFill>
                <a:latin typeface="Gruppo"/>
                <a:ea typeface="Gruppo"/>
                <a:cs typeface="Gruppo"/>
                <a:sym typeface="Gruppo"/>
              </a:rPr>
              <a:t>Diagnóstico y tratamiento de trastornos neurológicos como ictus, epilepsia o enfermedades neurodegenerativas, con neuroimagen avanzada, IA para detección precoz y coordinación con UCI, neurocirugía y rehabilitación.</a:t>
            </a:r>
            <a:endParaRPr/>
          </a:p>
          <a:p>
            <a:pPr indent="0" lvl="0" marL="0" marR="0" rtl="0" algn="l">
              <a:lnSpc>
                <a:spcPct val="140017"/>
              </a:lnSpc>
              <a:spcBef>
                <a:spcPts val="0"/>
              </a:spcBef>
              <a:spcAft>
                <a:spcPts val="0"/>
              </a:spcAft>
              <a:buNone/>
            </a:pPr>
            <a:r>
              <a:t/>
            </a:r>
            <a:endParaRPr b="0" i="0" sz="2249" u="none" cap="none" strike="noStrike">
              <a:solidFill>
                <a:srgbClr val="FFFFFF"/>
              </a:solidFill>
              <a:latin typeface="Gruppo"/>
              <a:ea typeface="Gruppo"/>
              <a:cs typeface="Gruppo"/>
              <a:sym typeface="Gruppo"/>
            </a:endParaRPr>
          </a:p>
          <a:p>
            <a:pPr indent="0" lvl="0" marL="0" marR="0" rtl="0" algn="l">
              <a:lnSpc>
                <a:spcPct val="140017"/>
              </a:lnSpc>
              <a:spcBef>
                <a:spcPts val="0"/>
              </a:spcBef>
              <a:spcAft>
                <a:spcPts val="0"/>
              </a:spcAft>
              <a:buNone/>
            </a:pPr>
            <a:r>
              <a:rPr b="0" i="0" lang="en-US" sz="2249" u="none" cap="none" strike="noStrike">
                <a:solidFill>
                  <a:srgbClr val="FFFFFF"/>
                </a:solidFill>
                <a:latin typeface="Gruppo"/>
                <a:ea typeface="Gruppo"/>
                <a:cs typeface="Gruppo"/>
                <a:sym typeface="Gruppo"/>
              </a:rPr>
              <a:t>Incluye seguimiento remoto, evaluación digital y apoyo cognitivo, garantizando una atención precisa, continua y centrada en el paciente neurológico.</a:t>
            </a:r>
            <a:endParaRPr/>
          </a:p>
          <a:p>
            <a:pPr indent="0" lvl="0" marL="0" marR="0" rtl="0" algn="l">
              <a:lnSpc>
                <a:spcPct val="140017"/>
              </a:lnSpc>
              <a:spcBef>
                <a:spcPts val="0"/>
              </a:spcBef>
              <a:spcAft>
                <a:spcPts val="0"/>
              </a:spcAft>
              <a:buNone/>
            </a:pPr>
            <a:r>
              <a:t/>
            </a:r>
            <a:endParaRPr b="0" i="0" sz="2249" u="none" cap="none" strike="noStrike">
              <a:solidFill>
                <a:srgbClr val="FFFFFF"/>
              </a:solidFill>
              <a:latin typeface="Gruppo"/>
              <a:ea typeface="Gruppo"/>
              <a:cs typeface="Gruppo"/>
              <a:sym typeface="Gruppo"/>
            </a:endParaRPr>
          </a:p>
        </p:txBody>
      </p:sp>
      <p:sp>
        <p:nvSpPr>
          <p:cNvPr id="381" name="Google Shape;381;p14"/>
          <p:cNvSpPr txBox="1"/>
          <p:nvPr/>
        </p:nvSpPr>
        <p:spPr>
          <a:xfrm>
            <a:off x="1111106" y="2707591"/>
            <a:ext cx="10313932" cy="1919257"/>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4690" u="none" cap="none" strike="noStrike">
                <a:solidFill>
                  <a:srgbClr val="FFFFFF"/>
                </a:solidFill>
                <a:latin typeface="Arial"/>
                <a:ea typeface="Arial"/>
                <a:cs typeface="Arial"/>
                <a:sym typeface="Arial"/>
              </a:rPr>
              <a:t>NEUROCARE SYSTEM</a:t>
            </a:r>
            <a:endParaRPr/>
          </a:p>
          <a:p>
            <a:pPr indent="0" lvl="0" marL="0" marR="0" rtl="0" algn="l">
              <a:lnSpc>
                <a:spcPct val="140000"/>
              </a:lnSpc>
              <a:spcBef>
                <a:spcPts val="0"/>
              </a:spcBef>
              <a:spcAft>
                <a:spcPts val="0"/>
              </a:spcAft>
              <a:buNone/>
            </a:pPr>
            <a:r>
              <a:t/>
            </a:r>
            <a:endParaRPr b="0" i="0" sz="4690" u="none" cap="none" strike="noStrike">
              <a:solidFill>
                <a:srgbClr val="FFFFFF"/>
              </a:solidFill>
              <a:latin typeface="Arial"/>
              <a:ea typeface="Arial"/>
              <a:cs typeface="Arial"/>
              <a:sym typeface="Arial"/>
            </a:endParaRPr>
          </a:p>
        </p:txBody>
      </p:sp>
      <p:sp>
        <p:nvSpPr>
          <p:cNvPr id="382" name="Google Shape;382;p14"/>
          <p:cNvSpPr txBox="1"/>
          <p:nvPr/>
        </p:nvSpPr>
        <p:spPr>
          <a:xfrm>
            <a:off x="1111106" y="3252113"/>
            <a:ext cx="11883343" cy="1357080"/>
          </a:xfrm>
          <a:prstGeom prst="rect">
            <a:avLst/>
          </a:prstGeom>
          <a:noFill/>
          <a:ln>
            <a:noFill/>
          </a:ln>
        </p:spPr>
        <p:txBody>
          <a:bodyPr anchorCtr="0" anchor="t" bIns="0" lIns="0" spcFirstLastPara="1" rIns="0" wrap="square" tIns="0">
            <a:spAutoFit/>
          </a:bodyPr>
          <a:lstStyle/>
          <a:p>
            <a:pPr indent="0" lvl="0" marL="0" marR="0" rtl="0" algn="l">
              <a:lnSpc>
                <a:spcPct val="140003"/>
              </a:lnSpc>
              <a:spcBef>
                <a:spcPts val="0"/>
              </a:spcBef>
              <a:spcAft>
                <a:spcPts val="0"/>
              </a:spcAft>
              <a:buNone/>
            </a:pPr>
            <a:r>
              <a:rPr b="1" i="0" lang="en-US" sz="5617" u="none" cap="none" strike="noStrike">
                <a:solidFill>
                  <a:srgbClr val="54BAFF"/>
                </a:solidFill>
                <a:latin typeface="Arial"/>
                <a:ea typeface="Arial"/>
                <a:cs typeface="Arial"/>
                <a:sym typeface="Arial"/>
              </a:rPr>
              <a:t>MÓDULO DE NEUROLOGÍA</a:t>
            </a:r>
            <a:endParaRPr/>
          </a:p>
        </p:txBody>
      </p:sp>
      <p:sp>
        <p:nvSpPr>
          <p:cNvPr id="383" name="Google Shape;383;p14"/>
          <p:cNvSpPr txBox="1"/>
          <p:nvPr/>
        </p:nvSpPr>
        <p:spPr>
          <a:xfrm>
            <a:off x="2594744" y="1133971"/>
            <a:ext cx="5090715" cy="37766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384" name="Google Shape;384;p14"/>
          <p:cNvSpPr txBox="1"/>
          <p:nvPr/>
        </p:nvSpPr>
        <p:spPr>
          <a:xfrm>
            <a:off x="2018001" y="9182100"/>
            <a:ext cx="4469423" cy="37766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385" name="Google Shape;385;p14"/>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14</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389" name="Shape 389"/>
        <p:cNvGrpSpPr/>
        <p:nvPr/>
      </p:nvGrpSpPr>
      <p:grpSpPr>
        <a:xfrm>
          <a:off x="0" y="0"/>
          <a:ext cx="0" cy="0"/>
          <a:chOff x="0" y="0"/>
          <a:chExt cx="0" cy="0"/>
        </a:xfrm>
      </p:grpSpPr>
      <p:grpSp>
        <p:nvGrpSpPr>
          <p:cNvPr id="390" name="Google Shape;390;p15"/>
          <p:cNvGrpSpPr/>
          <p:nvPr/>
        </p:nvGrpSpPr>
        <p:grpSpPr>
          <a:xfrm>
            <a:off x="17086365" y="9463840"/>
            <a:ext cx="1441031" cy="823160"/>
            <a:chOff x="0" y="-38100"/>
            <a:chExt cx="379531" cy="216799"/>
          </a:xfrm>
        </p:grpSpPr>
        <p:sp>
          <p:nvSpPr>
            <p:cNvPr id="391" name="Google Shape;391;p15"/>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392" name="Google Shape;392;p15"/>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393" name="Google Shape;393;p15"/>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15</a:t>
            </a:r>
            <a:endParaRPr/>
          </a:p>
        </p:txBody>
      </p:sp>
      <p:sp>
        <p:nvSpPr>
          <p:cNvPr id="394" name="Google Shape;394;p15"/>
          <p:cNvSpPr/>
          <p:nvPr/>
        </p:nvSpPr>
        <p:spPr>
          <a:xfrm>
            <a:off x="3942379" y="4289569"/>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395" name="Google Shape;395;p15"/>
          <p:cNvSpPr txBox="1"/>
          <p:nvPr/>
        </p:nvSpPr>
        <p:spPr>
          <a:xfrm>
            <a:off x="5205401" y="4232419"/>
            <a:ext cx="8186427" cy="435937"/>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EXOESQUELETOS NEUROLÓGICOS AVANZADOS</a:t>
            </a:r>
            <a:endParaRPr/>
          </a:p>
        </p:txBody>
      </p:sp>
      <p:sp>
        <p:nvSpPr>
          <p:cNvPr id="396" name="Google Shape;396;p15"/>
          <p:cNvSpPr/>
          <p:nvPr/>
        </p:nvSpPr>
        <p:spPr>
          <a:xfrm>
            <a:off x="3942379" y="5296066"/>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397" name="Google Shape;397;p15"/>
          <p:cNvSpPr txBox="1"/>
          <p:nvPr/>
        </p:nvSpPr>
        <p:spPr>
          <a:xfrm>
            <a:off x="5205401" y="5119032"/>
            <a:ext cx="9140220" cy="878399"/>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ROBOTS DE TERAPIA COGNITIVA: </a:t>
            </a:r>
            <a:endParaRPr/>
          </a:p>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HOLOGRAMAS PARA RECUPERACIÓN </a:t>
            </a:r>
            <a:endParaRPr/>
          </a:p>
        </p:txBody>
      </p:sp>
      <p:sp>
        <p:nvSpPr>
          <p:cNvPr id="398" name="Google Shape;398;p15"/>
          <p:cNvSpPr txBox="1"/>
          <p:nvPr/>
        </p:nvSpPr>
        <p:spPr>
          <a:xfrm>
            <a:off x="2018001" y="9182100"/>
            <a:ext cx="4469423" cy="37766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399" name="Google Shape;399;p15"/>
          <p:cNvSpPr/>
          <p:nvPr/>
        </p:nvSpPr>
        <p:spPr>
          <a:xfrm>
            <a:off x="1532619" y="694561"/>
            <a:ext cx="696122" cy="668277"/>
          </a:xfrm>
          <a:custGeom>
            <a:rect b="b" l="l" r="r" t="t"/>
            <a:pathLst>
              <a:path extrusionOk="0" h="668277" w="696122">
                <a:moveTo>
                  <a:pt x="0" y="0"/>
                </a:moveTo>
                <a:lnTo>
                  <a:pt x="696122" y="0"/>
                </a:lnTo>
                <a:lnTo>
                  <a:pt x="696122" y="668278"/>
                </a:lnTo>
                <a:lnTo>
                  <a:pt x="0" y="668278"/>
                </a:lnTo>
                <a:lnTo>
                  <a:pt x="0" y="0"/>
                </a:lnTo>
                <a:close/>
              </a:path>
            </a:pathLst>
          </a:custGeom>
          <a:blipFill rotWithShape="1">
            <a:blip r:embed="rId4">
              <a:alphaModFix/>
            </a:blip>
            <a:stretch>
              <a:fillRect b="0" l="0" r="0" t="0"/>
            </a:stretch>
          </a:blipFill>
          <a:ln>
            <a:noFill/>
          </a:ln>
        </p:spPr>
      </p:sp>
      <p:sp>
        <p:nvSpPr>
          <p:cNvPr id="400" name="Google Shape;400;p15"/>
          <p:cNvSpPr txBox="1"/>
          <p:nvPr/>
        </p:nvSpPr>
        <p:spPr>
          <a:xfrm>
            <a:off x="2483522" y="801740"/>
            <a:ext cx="4338716"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404" name="Shape 404"/>
        <p:cNvGrpSpPr/>
        <p:nvPr/>
      </p:nvGrpSpPr>
      <p:grpSpPr>
        <a:xfrm>
          <a:off x="0" y="0"/>
          <a:ext cx="0" cy="0"/>
          <a:chOff x="0" y="0"/>
          <a:chExt cx="0" cy="0"/>
        </a:xfrm>
      </p:grpSpPr>
      <p:sp>
        <p:nvSpPr>
          <p:cNvPr id="405" name="Google Shape;405;p16"/>
          <p:cNvSpPr/>
          <p:nvPr/>
        </p:nvSpPr>
        <p:spPr>
          <a:xfrm>
            <a:off x="1564397" y="1028700"/>
            <a:ext cx="696122" cy="668277"/>
          </a:xfrm>
          <a:custGeom>
            <a:rect b="b" l="l" r="r" t="t"/>
            <a:pathLst>
              <a:path extrusionOk="0" h="668277" w="696122">
                <a:moveTo>
                  <a:pt x="0" y="0"/>
                </a:moveTo>
                <a:lnTo>
                  <a:pt x="696122" y="0"/>
                </a:lnTo>
                <a:lnTo>
                  <a:pt x="696122" y="668277"/>
                </a:lnTo>
                <a:lnTo>
                  <a:pt x="0" y="668277"/>
                </a:lnTo>
                <a:lnTo>
                  <a:pt x="0" y="0"/>
                </a:lnTo>
                <a:close/>
              </a:path>
            </a:pathLst>
          </a:custGeom>
          <a:blipFill rotWithShape="1">
            <a:blip r:embed="rId3">
              <a:alphaModFix/>
            </a:blip>
            <a:stretch>
              <a:fillRect b="0" l="0" r="0" t="0"/>
            </a:stretch>
          </a:blipFill>
          <a:ln>
            <a:noFill/>
          </a:ln>
        </p:spPr>
      </p:sp>
      <p:sp>
        <p:nvSpPr>
          <p:cNvPr id="406" name="Google Shape;406;p16"/>
          <p:cNvSpPr/>
          <p:nvPr/>
        </p:nvSpPr>
        <p:spPr>
          <a:xfrm>
            <a:off x="13313708" y="-383798"/>
            <a:ext cx="11294975" cy="11294975"/>
          </a:xfrm>
          <a:custGeom>
            <a:rect b="b" l="l" r="r" t="t"/>
            <a:pathLst>
              <a:path extrusionOk="0" h="11294975" w="11294975">
                <a:moveTo>
                  <a:pt x="0" y="0"/>
                </a:moveTo>
                <a:lnTo>
                  <a:pt x="11294975" y="0"/>
                </a:lnTo>
                <a:lnTo>
                  <a:pt x="11294975" y="11294975"/>
                </a:lnTo>
                <a:lnTo>
                  <a:pt x="0" y="11294975"/>
                </a:lnTo>
                <a:lnTo>
                  <a:pt x="0" y="0"/>
                </a:lnTo>
                <a:close/>
              </a:path>
            </a:pathLst>
          </a:custGeom>
          <a:blipFill rotWithShape="1">
            <a:blip r:embed="rId4">
              <a:alphaModFix amt="18000"/>
            </a:blip>
            <a:stretch>
              <a:fillRect b="0" l="0" r="0" t="0"/>
            </a:stretch>
          </a:blipFill>
          <a:ln>
            <a:noFill/>
          </a:ln>
        </p:spPr>
      </p:sp>
      <p:grpSp>
        <p:nvGrpSpPr>
          <p:cNvPr id="407" name="Google Shape;407;p16"/>
          <p:cNvGrpSpPr/>
          <p:nvPr/>
        </p:nvGrpSpPr>
        <p:grpSpPr>
          <a:xfrm>
            <a:off x="17086365" y="9463840"/>
            <a:ext cx="1441031" cy="823160"/>
            <a:chOff x="0" y="-38100"/>
            <a:chExt cx="379531" cy="216799"/>
          </a:xfrm>
        </p:grpSpPr>
        <p:sp>
          <p:nvSpPr>
            <p:cNvPr id="408" name="Google Shape;408;p16"/>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409" name="Google Shape;409;p16"/>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10" name="Google Shape;410;p16"/>
          <p:cNvGrpSpPr/>
          <p:nvPr/>
        </p:nvGrpSpPr>
        <p:grpSpPr>
          <a:xfrm>
            <a:off x="-2693995" y="1973078"/>
            <a:ext cx="9909029" cy="9457792"/>
            <a:chOff x="-366471" y="-11891"/>
            <a:chExt cx="15572971" cy="14863810"/>
          </a:xfrm>
        </p:grpSpPr>
        <p:sp>
          <p:nvSpPr>
            <p:cNvPr id="411" name="Google Shape;411;p16"/>
            <p:cNvSpPr/>
            <p:nvPr/>
          </p:nvSpPr>
          <p:spPr>
            <a:xfrm>
              <a:off x="-366471" y="-11891"/>
              <a:ext cx="15572971" cy="14863810"/>
            </a:xfrm>
            <a:custGeom>
              <a:rect b="b" l="l" r="r" t="t"/>
              <a:pathLst>
                <a:path extrusionOk="0"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54B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6"/>
            <p:cNvSpPr/>
            <p:nvPr/>
          </p:nvSpPr>
          <p:spPr>
            <a:xfrm>
              <a:off x="-156193" y="188812"/>
              <a:ext cx="15152415" cy="14462405"/>
            </a:xfrm>
            <a:custGeom>
              <a:rect b="b" l="l" r="r" t="t"/>
              <a:pathLst>
                <a:path extrusionOk="0"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6"/>
            <p:cNvSpPr/>
            <p:nvPr/>
          </p:nvSpPr>
          <p:spPr>
            <a:xfrm>
              <a:off x="223301" y="551024"/>
              <a:ext cx="14393427" cy="13737979"/>
            </a:xfrm>
            <a:custGeom>
              <a:rect b="b" l="l" r="r" t="t"/>
              <a:pathLst>
                <a:path extrusionOk="0"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rotWithShape="1">
              <a:blip r:embed="rId5">
                <a:alphaModFix/>
              </a:blip>
              <a:stretch>
                <a:fillRect b="-24901" l="222" r="222" t="-24901"/>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 name="Google Shape;414;p16"/>
          <p:cNvSpPr txBox="1"/>
          <p:nvPr/>
        </p:nvSpPr>
        <p:spPr>
          <a:xfrm>
            <a:off x="2594744" y="1133971"/>
            <a:ext cx="4085184" cy="37766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415" name="Google Shape;415;p16"/>
          <p:cNvSpPr txBox="1"/>
          <p:nvPr/>
        </p:nvSpPr>
        <p:spPr>
          <a:xfrm>
            <a:off x="7607515" y="9182100"/>
            <a:ext cx="4469423" cy="37766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416" name="Google Shape;416;p16"/>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16</a:t>
            </a:r>
            <a:endParaRPr/>
          </a:p>
        </p:txBody>
      </p:sp>
      <p:sp>
        <p:nvSpPr>
          <p:cNvPr id="417" name="Google Shape;417;p16"/>
          <p:cNvSpPr txBox="1"/>
          <p:nvPr/>
        </p:nvSpPr>
        <p:spPr>
          <a:xfrm>
            <a:off x="6679928" y="2076965"/>
            <a:ext cx="10406438" cy="109056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4690" u="none" cap="none" strike="noStrike">
                <a:solidFill>
                  <a:srgbClr val="FFFFFF"/>
                </a:solidFill>
                <a:latin typeface="Arial"/>
                <a:ea typeface="Arial"/>
                <a:cs typeface="Arial"/>
                <a:sym typeface="Arial"/>
              </a:rPr>
              <a:t>CONNECTED DIAGNOSTICS</a:t>
            </a:r>
            <a:endParaRPr/>
          </a:p>
        </p:txBody>
      </p:sp>
      <p:sp>
        <p:nvSpPr>
          <p:cNvPr id="418" name="Google Shape;418;p16"/>
          <p:cNvSpPr txBox="1"/>
          <p:nvPr/>
        </p:nvSpPr>
        <p:spPr>
          <a:xfrm>
            <a:off x="6679928" y="2745312"/>
            <a:ext cx="10406438" cy="2190093"/>
          </a:xfrm>
          <a:prstGeom prst="rect">
            <a:avLst/>
          </a:prstGeom>
          <a:noFill/>
          <a:ln>
            <a:noFill/>
          </a:ln>
        </p:spPr>
        <p:txBody>
          <a:bodyPr anchorCtr="0" anchor="t" bIns="0" lIns="0" spcFirstLastPara="1" rIns="0" wrap="square" tIns="0">
            <a:spAutoFit/>
          </a:bodyPr>
          <a:lstStyle/>
          <a:p>
            <a:pPr indent="0" lvl="0" marL="0" marR="0" rtl="0" algn="l">
              <a:lnSpc>
                <a:spcPct val="140007"/>
              </a:lnSpc>
              <a:spcBef>
                <a:spcPts val="0"/>
              </a:spcBef>
              <a:spcAft>
                <a:spcPts val="0"/>
              </a:spcAft>
              <a:buNone/>
            </a:pPr>
            <a:r>
              <a:rPr b="1" i="0" lang="en-US" sz="5144" u="none" cap="none" strike="noStrike">
                <a:solidFill>
                  <a:srgbClr val="54BAFF"/>
                </a:solidFill>
                <a:latin typeface="Arial"/>
                <a:ea typeface="Arial"/>
                <a:cs typeface="Arial"/>
                <a:sym typeface="Arial"/>
              </a:rPr>
              <a:t>MÓDULO DE RADIOLOGÍA E IMAGENOLOGÍA</a:t>
            </a:r>
            <a:endParaRPr/>
          </a:p>
        </p:txBody>
      </p:sp>
      <p:sp>
        <p:nvSpPr>
          <p:cNvPr id="419" name="Google Shape;419;p16"/>
          <p:cNvSpPr txBox="1"/>
          <p:nvPr/>
        </p:nvSpPr>
        <p:spPr>
          <a:xfrm>
            <a:off x="7572956" y="5371241"/>
            <a:ext cx="9007964" cy="2604317"/>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Rayos X, TAC, resonancia y ecografía al servicio del diagnóstico clínico, con imágenes de alta precisión y resultados integrados en tiempo real.</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La IA automatiza la detección de lesiones y prioriza casos urgentes. Todo el sistema está conectado con la Historia Clínica Electrónica para ofrecer diagnósticos más rápidos, fiables y colaborativos.</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423" name="Shape 423"/>
        <p:cNvGrpSpPr/>
        <p:nvPr/>
      </p:nvGrpSpPr>
      <p:grpSpPr>
        <a:xfrm>
          <a:off x="0" y="0"/>
          <a:ext cx="0" cy="0"/>
          <a:chOff x="0" y="0"/>
          <a:chExt cx="0" cy="0"/>
        </a:xfrm>
      </p:grpSpPr>
      <p:grpSp>
        <p:nvGrpSpPr>
          <p:cNvPr id="424" name="Google Shape;424;p17"/>
          <p:cNvGrpSpPr/>
          <p:nvPr/>
        </p:nvGrpSpPr>
        <p:grpSpPr>
          <a:xfrm>
            <a:off x="17086365" y="9463840"/>
            <a:ext cx="1441031" cy="823160"/>
            <a:chOff x="0" y="-38100"/>
            <a:chExt cx="379531" cy="216799"/>
          </a:xfrm>
        </p:grpSpPr>
        <p:sp>
          <p:nvSpPr>
            <p:cNvPr id="425" name="Google Shape;425;p17"/>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426" name="Google Shape;426;p17"/>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27" name="Google Shape;427;p17"/>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17</a:t>
            </a:r>
            <a:endParaRPr/>
          </a:p>
        </p:txBody>
      </p:sp>
      <p:sp>
        <p:nvSpPr>
          <p:cNvPr id="428" name="Google Shape;428;p17"/>
          <p:cNvSpPr/>
          <p:nvPr/>
        </p:nvSpPr>
        <p:spPr>
          <a:xfrm>
            <a:off x="4669990" y="4349511"/>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429" name="Google Shape;429;p17"/>
          <p:cNvSpPr txBox="1"/>
          <p:nvPr/>
        </p:nvSpPr>
        <p:spPr>
          <a:xfrm>
            <a:off x="5933013" y="4393774"/>
            <a:ext cx="7684997" cy="878399"/>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SISTEMA DE REALIDAD MIXTA PARA DIAGNÓSTICO</a:t>
            </a:r>
            <a:endParaRPr/>
          </a:p>
        </p:txBody>
      </p:sp>
      <p:sp>
        <p:nvSpPr>
          <p:cNvPr id="430" name="Google Shape;430;p17"/>
          <p:cNvSpPr/>
          <p:nvPr/>
        </p:nvSpPr>
        <p:spPr>
          <a:xfrm>
            <a:off x="4669990" y="5356008"/>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431" name="Google Shape;431;p17"/>
          <p:cNvSpPr txBox="1"/>
          <p:nvPr/>
        </p:nvSpPr>
        <p:spPr>
          <a:xfrm>
            <a:off x="5933013" y="5400271"/>
            <a:ext cx="7139700" cy="925800"/>
          </a:xfrm>
          <a:prstGeom prst="rect">
            <a:avLst/>
          </a:prstGeom>
          <a:noFill/>
          <a:ln>
            <a:noFill/>
          </a:ln>
        </p:spPr>
        <p:txBody>
          <a:bodyPr anchorCtr="0" anchor="t" bIns="0" lIns="0" spcFirstLastPara="1" rIns="0" wrap="square" tIns="0">
            <a:spAutoFit/>
          </a:bodyPr>
          <a:lstStyle/>
          <a:p>
            <a:pPr indent="0" lvl="0" marL="0" rtl="0" algn="l">
              <a:lnSpc>
                <a:spcPct val="140023"/>
              </a:lnSpc>
              <a:spcBef>
                <a:spcPts val="0"/>
              </a:spcBef>
              <a:spcAft>
                <a:spcPts val="0"/>
              </a:spcAft>
              <a:buClr>
                <a:schemeClr val="dk1"/>
              </a:buClr>
              <a:buFont typeface="Arial"/>
              <a:buNone/>
            </a:pPr>
            <a:r>
              <a:rPr lang="en-US" sz="2506">
                <a:solidFill>
                  <a:schemeClr val="lt1"/>
                </a:solidFill>
                <a:latin typeface="Gruppo"/>
                <a:ea typeface="Gruppo"/>
                <a:cs typeface="Gruppo"/>
                <a:sym typeface="Gruppo"/>
              </a:rPr>
              <a:t>ROBOT ASISTENTE PARA DIAGNÓSTICO DE IMAGEN</a:t>
            </a:r>
            <a:endParaRPr/>
          </a:p>
        </p:txBody>
      </p:sp>
      <p:sp>
        <p:nvSpPr>
          <p:cNvPr id="432" name="Google Shape;432;p17"/>
          <p:cNvSpPr txBox="1"/>
          <p:nvPr/>
        </p:nvSpPr>
        <p:spPr>
          <a:xfrm>
            <a:off x="2018001" y="9182100"/>
            <a:ext cx="4469423"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433" name="Google Shape;433;p17"/>
          <p:cNvSpPr/>
          <p:nvPr/>
        </p:nvSpPr>
        <p:spPr>
          <a:xfrm>
            <a:off x="1532619" y="694561"/>
            <a:ext cx="696122" cy="668277"/>
          </a:xfrm>
          <a:custGeom>
            <a:rect b="b" l="l" r="r" t="t"/>
            <a:pathLst>
              <a:path extrusionOk="0" h="668277" w="696122">
                <a:moveTo>
                  <a:pt x="0" y="0"/>
                </a:moveTo>
                <a:lnTo>
                  <a:pt x="696122" y="0"/>
                </a:lnTo>
                <a:lnTo>
                  <a:pt x="696122" y="668278"/>
                </a:lnTo>
                <a:lnTo>
                  <a:pt x="0" y="668278"/>
                </a:lnTo>
                <a:lnTo>
                  <a:pt x="0" y="0"/>
                </a:lnTo>
                <a:close/>
              </a:path>
            </a:pathLst>
          </a:custGeom>
          <a:blipFill rotWithShape="1">
            <a:blip r:embed="rId4">
              <a:alphaModFix/>
            </a:blip>
            <a:stretch>
              <a:fillRect b="0" l="0" r="0" t="0"/>
            </a:stretch>
          </a:blipFill>
          <a:ln>
            <a:noFill/>
          </a:ln>
        </p:spPr>
      </p:sp>
      <p:sp>
        <p:nvSpPr>
          <p:cNvPr id="434" name="Google Shape;434;p17"/>
          <p:cNvSpPr txBox="1"/>
          <p:nvPr/>
        </p:nvSpPr>
        <p:spPr>
          <a:xfrm>
            <a:off x="2483522" y="801740"/>
            <a:ext cx="4338716"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435" name="Google Shape;435;p17"/>
          <p:cNvSpPr/>
          <p:nvPr/>
        </p:nvSpPr>
        <p:spPr>
          <a:xfrm>
            <a:off x="4669990" y="6362508"/>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436" name="Google Shape;436;p17"/>
          <p:cNvSpPr txBox="1"/>
          <p:nvPr/>
        </p:nvSpPr>
        <p:spPr>
          <a:xfrm>
            <a:off x="5933013" y="6406771"/>
            <a:ext cx="7139700" cy="385800"/>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lang="en-US" sz="2506">
                <a:solidFill>
                  <a:schemeClr val="lt1"/>
                </a:solidFill>
                <a:latin typeface="Gruppo"/>
                <a:ea typeface="Gruppo"/>
                <a:cs typeface="Gruppo"/>
                <a:sym typeface="Gruppo"/>
              </a:rPr>
              <a:t>CÁPSULA DE IMAGENOLOGÍA INTERNA</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440" name="Shape 440"/>
        <p:cNvGrpSpPr/>
        <p:nvPr/>
      </p:nvGrpSpPr>
      <p:grpSpPr>
        <a:xfrm>
          <a:off x="0" y="0"/>
          <a:ext cx="0" cy="0"/>
          <a:chOff x="0" y="0"/>
          <a:chExt cx="0" cy="0"/>
        </a:xfrm>
      </p:grpSpPr>
      <p:sp>
        <p:nvSpPr>
          <p:cNvPr id="441" name="Google Shape;441;p18"/>
          <p:cNvSpPr/>
          <p:nvPr/>
        </p:nvSpPr>
        <p:spPr>
          <a:xfrm flipH="1">
            <a:off x="-5851825" y="0"/>
            <a:ext cx="11294975" cy="11294975"/>
          </a:xfrm>
          <a:custGeom>
            <a:rect b="b" l="l" r="r" t="t"/>
            <a:pathLst>
              <a:path extrusionOk="0" h="11294975" w="11294975">
                <a:moveTo>
                  <a:pt x="11294975" y="0"/>
                </a:moveTo>
                <a:lnTo>
                  <a:pt x="0" y="0"/>
                </a:lnTo>
                <a:lnTo>
                  <a:pt x="0" y="11294975"/>
                </a:lnTo>
                <a:lnTo>
                  <a:pt x="11294975" y="11294975"/>
                </a:lnTo>
                <a:lnTo>
                  <a:pt x="11294975" y="0"/>
                </a:lnTo>
                <a:close/>
              </a:path>
            </a:pathLst>
          </a:custGeom>
          <a:blipFill rotWithShape="1">
            <a:blip r:embed="rId3">
              <a:alphaModFix amt="18000"/>
            </a:blip>
            <a:stretch>
              <a:fillRect b="0" l="0" r="0" t="0"/>
            </a:stretch>
          </a:blipFill>
          <a:ln>
            <a:noFill/>
          </a:ln>
        </p:spPr>
      </p:sp>
      <p:grpSp>
        <p:nvGrpSpPr>
          <p:cNvPr id="442" name="Google Shape;442;p18"/>
          <p:cNvGrpSpPr/>
          <p:nvPr/>
        </p:nvGrpSpPr>
        <p:grpSpPr>
          <a:xfrm>
            <a:off x="1564397" y="4752271"/>
            <a:ext cx="16801377" cy="7400324"/>
            <a:chOff x="0" y="-38100"/>
            <a:chExt cx="4425054" cy="1949057"/>
          </a:xfrm>
        </p:grpSpPr>
        <p:sp>
          <p:nvSpPr>
            <p:cNvPr id="443" name="Google Shape;443;p18"/>
            <p:cNvSpPr/>
            <p:nvPr/>
          </p:nvSpPr>
          <p:spPr>
            <a:xfrm>
              <a:off x="0" y="0"/>
              <a:ext cx="4425054" cy="1910957"/>
            </a:xfrm>
            <a:custGeom>
              <a:rect b="b" l="l" r="r" t="t"/>
              <a:pathLst>
                <a:path extrusionOk="0" h="1910957" w="4425054">
                  <a:moveTo>
                    <a:pt x="28108" y="0"/>
                  </a:moveTo>
                  <a:lnTo>
                    <a:pt x="4396946" y="0"/>
                  </a:lnTo>
                  <a:cubicBezTo>
                    <a:pt x="4412469" y="0"/>
                    <a:pt x="4425054" y="12584"/>
                    <a:pt x="4425054" y="28108"/>
                  </a:cubicBezTo>
                  <a:lnTo>
                    <a:pt x="4425054" y="1882848"/>
                  </a:lnTo>
                  <a:cubicBezTo>
                    <a:pt x="4425054" y="1898372"/>
                    <a:pt x="4412469" y="1910957"/>
                    <a:pt x="4396946" y="1910957"/>
                  </a:cubicBezTo>
                  <a:lnTo>
                    <a:pt x="28108" y="1910957"/>
                  </a:lnTo>
                  <a:cubicBezTo>
                    <a:pt x="12584" y="1910957"/>
                    <a:pt x="0" y="1898372"/>
                    <a:pt x="0" y="1882848"/>
                  </a:cubicBezTo>
                  <a:lnTo>
                    <a:pt x="0" y="28108"/>
                  </a:lnTo>
                  <a:cubicBezTo>
                    <a:pt x="0" y="12584"/>
                    <a:pt x="12584" y="0"/>
                    <a:pt x="28108" y="0"/>
                  </a:cubicBezTo>
                  <a:close/>
                </a:path>
              </a:pathLst>
            </a:custGeom>
            <a:gradFill>
              <a:gsLst>
                <a:gs pos="0">
                  <a:srgbClr val="396587"/>
                </a:gs>
                <a:gs pos="100000">
                  <a:srgbClr val="000000">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8"/>
            <p:cNvSpPr txBox="1"/>
            <p:nvPr/>
          </p:nvSpPr>
          <p:spPr>
            <a:xfrm>
              <a:off x="0" y="-38100"/>
              <a:ext cx="4425054" cy="1949057"/>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45" name="Google Shape;445;p18"/>
          <p:cNvSpPr/>
          <p:nvPr/>
        </p:nvSpPr>
        <p:spPr>
          <a:xfrm>
            <a:off x="1564397" y="1028700"/>
            <a:ext cx="696122" cy="668277"/>
          </a:xfrm>
          <a:custGeom>
            <a:rect b="b" l="l" r="r" t="t"/>
            <a:pathLst>
              <a:path extrusionOk="0" h="668277" w="696122">
                <a:moveTo>
                  <a:pt x="0" y="0"/>
                </a:moveTo>
                <a:lnTo>
                  <a:pt x="696122" y="0"/>
                </a:lnTo>
                <a:lnTo>
                  <a:pt x="696122" y="668277"/>
                </a:lnTo>
                <a:lnTo>
                  <a:pt x="0" y="668277"/>
                </a:lnTo>
                <a:lnTo>
                  <a:pt x="0" y="0"/>
                </a:lnTo>
                <a:close/>
              </a:path>
            </a:pathLst>
          </a:custGeom>
          <a:blipFill rotWithShape="1">
            <a:blip r:embed="rId4">
              <a:alphaModFix/>
            </a:blip>
            <a:stretch>
              <a:fillRect b="0" l="0" r="0" t="0"/>
            </a:stretch>
          </a:blipFill>
          <a:ln>
            <a:noFill/>
          </a:ln>
        </p:spPr>
      </p:sp>
      <p:grpSp>
        <p:nvGrpSpPr>
          <p:cNvPr id="446" name="Google Shape;446;p18"/>
          <p:cNvGrpSpPr/>
          <p:nvPr/>
        </p:nvGrpSpPr>
        <p:grpSpPr>
          <a:xfrm>
            <a:off x="17086365" y="9463840"/>
            <a:ext cx="1441031" cy="823160"/>
            <a:chOff x="0" y="-38100"/>
            <a:chExt cx="379531" cy="216799"/>
          </a:xfrm>
        </p:grpSpPr>
        <p:sp>
          <p:nvSpPr>
            <p:cNvPr id="447" name="Google Shape;447;p18"/>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448" name="Google Shape;448;p18"/>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449" name="Google Shape;449;p18"/>
          <p:cNvGrpSpPr/>
          <p:nvPr/>
        </p:nvGrpSpPr>
        <p:grpSpPr>
          <a:xfrm>
            <a:off x="12970156" y="1694011"/>
            <a:ext cx="3884996" cy="3708082"/>
            <a:chOff x="-366471" y="-11891"/>
            <a:chExt cx="15572971" cy="14863810"/>
          </a:xfrm>
        </p:grpSpPr>
        <p:sp>
          <p:nvSpPr>
            <p:cNvPr id="450" name="Google Shape;450;p18"/>
            <p:cNvSpPr/>
            <p:nvPr/>
          </p:nvSpPr>
          <p:spPr>
            <a:xfrm>
              <a:off x="-366471" y="-11891"/>
              <a:ext cx="15572971" cy="14863810"/>
            </a:xfrm>
            <a:custGeom>
              <a:rect b="b" l="l" r="r" t="t"/>
              <a:pathLst>
                <a:path extrusionOk="0"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54B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8"/>
            <p:cNvSpPr/>
            <p:nvPr/>
          </p:nvSpPr>
          <p:spPr>
            <a:xfrm>
              <a:off x="-156193" y="188812"/>
              <a:ext cx="15152415" cy="14462405"/>
            </a:xfrm>
            <a:custGeom>
              <a:rect b="b" l="l" r="r" t="t"/>
              <a:pathLst>
                <a:path extrusionOk="0"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8"/>
            <p:cNvSpPr/>
            <p:nvPr/>
          </p:nvSpPr>
          <p:spPr>
            <a:xfrm>
              <a:off x="223301" y="551024"/>
              <a:ext cx="14393427" cy="13737979"/>
            </a:xfrm>
            <a:custGeom>
              <a:rect b="b" l="l" r="r" t="t"/>
              <a:pathLst>
                <a:path extrusionOk="0"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rotWithShape="1">
              <a:blip r:embed="rId5">
                <a:alphaModFix/>
              </a:blip>
              <a:stretch>
                <a:fillRect b="0" l="-30935" r="-30937"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 name="Google Shape;453;p18"/>
          <p:cNvGrpSpPr/>
          <p:nvPr/>
        </p:nvGrpSpPr>
        <p:grpSpPr>
          <a:xfrm>
            <a:off x="12970156" y="5703944"/>
            <a:ext cx="3884996" cy="3708082"/>
            <a:chOff x="-366471" y="-11891"/>
            <a:chExt cx="15572971" cy="14863810"/>
          </a:xfrm>
        </p:grpSpPr>
        <p:sp>
          <p:nvSpPr>
            <p:cNvPr id="454" name="Google Shape;454;p18"/>
            <p:cNvSpPr/>
            <p:nvPr/>
          </p:nvSpPr>
          <p:spPr>
            <a:xfrm>
              <a:off x="-366471" y="-11891"/>
              <a:ext cx="15572971" cy="14863810"/>
            </a:xfrm>
            <a:custGeom>
              <a:rect b="b" l="l" r="r" t="t"/>
              <a:pathLst>
                <a:path extrusionOk="0"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54B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8"/>
            <p:cNvSpPr/>
            <p:nvPr/>
          </p:nvSpPr>
          <p:spPr>
            <a:xfrm>
              <a:off x="-156193" y="188812"/>
              <a:ext cx="15152415" cy="14462405"/>
            </a:xfrm>
            <a:custGeom>
              <a:rect b="b" l="l" r="r" t="t"/>
              <a:pathLst>
                <a:path extrusionOk="0"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8"/>
            <p:cNvSpPr/>
            <p:nvPr/>
          </p:nvSpPr>
          <p:spPr>
            <a:xfrm>
              <a:off x="223301" y="551024"/>
              <a:ext cx="14393427" cy="13737979"/>
            </a:xfrm>
            <a:custGeom>
              <a:rect b="b" l="l" r="r" t="t"/>
              <a:pathLst>
                <a:path extrusionOk="0"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rotWithShape="1">
              <a:blip r:embed="rId6">
                <a:alphaModFix/>
              </a:blip>
              <a:stretch>
                <a:fillRect b="-17089" l="222" r="222" t="-1709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7" name="Google Shape;457;p18"/>
          <p:cNvSpPr txBox="1"/>
          <p:nvPr/>
        </p:nvSpPr>
        <p:spPr>
          <a:xfrm>
            <a:off x="1564397" y="2202278"/>
            <a:ext cx="11311050" cy="1543215"/>
          </a:xfrm>
          <a:prstGeom prst="rect">
            <a:avLst/>
          </a:prstGeom>
          <a:noFill/>
          <a:ln>
            <a:noFill/>
          </a:ln>
        </p:spPr>
        <p:txBody>
          <a:bodyPr anchorCtr="0" anchor="t" bIns="0" lIns="0" spcFirstLastPara="1" rIns="0" wrap="square" tIns="0">
            <a:spAutoFit/>
          </a:bodyPr>
          <a:lstStyle/>
          <a:p>
            <a:pPr indent="0" lvl="0" marL="0" marR="0" rtl="0" algn="l">
              <a:lnSpc>
                <a:spcPct val="140026"/>
              </a:lnSpc>
              <a:spcBef>
                <a:spcPts val="0"/>
              </a:spcBef>
              <a:spcAft>
                <a:spcPts val="0"/>
              </a:spcAft>
              <a:buNone/>
            </a:pPr>
            <a:r>
              <a:rPr b="0" i="0" lang="en-US" sz="3775" u="none" cap="none" strike="noStrike">
                <a:solidFill>
                  <a:srgbClr val="FFFFFF"/>
                </a:solidFill>
                <a:latin typeface="Arial"/>
                <a:ea typeface="Arial"/>
                <a:cs typeface="Arial"/>
                <a:sym typeface="Arial"/>
              </a:rPr>
              <a:t>SAFE PROCEDURES, SMART RECOVERY</a:t>
            </a:r>
            <a:endParaRPr/>
          </a:p>
          <a:p>
            <a:pPr indent="0" lvl="0" marL="0" marR="0" rtl="0" algn="l">
              <a:lnSpc>
                <a:spcPct val="139989"/>
              </a:lnSpc>
              <a:spcBef>
                <a:spcPts val="0"/>
              </a:spcBef>
              <a:spcAft>
                <a:spcPts val="0"/>
              </a:spcAft>
              <a:buNone/>
            </a:pPr>
            <a:r>
              <a:t/>
            </a:r>
            <a:endParaRPr b="0" i="0" sz="3775" u="none" cap="none" strike="noStrike">
              <a:solidFill>
                <a:srgbClr val="FFFFFF"/>
              </a:solidFill>
              <a:latin typeface="Arial"/>
              <a:ea typeface="Arial"/>
              <a:cs typeface="Arial"/>
              <a:sym typeface="Arial"/>
            </a:endParaRPr>
          </a:p>
        </p:txBody>
      </p:sp>
      <p:sp>
        <p:nvSpPr>
          <p:cNvPr id="458" name="Google Shape;458;p18"/>
          <p:cNvSpPr txBox="1"/>
          <p:nvPr/>
        </p:nvSpPr>
        <p:spPr>
          <a:xfrm>
            <a:off x="1564397" y="2886574"/>
            <a:ext cx="9829593" cy="243014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4055" u="none" cap="none" strike="noStrike">
                <a:solidFill>
                  <a:srgbClr val="54BAFF"/>
                </a:solidFill>
                <a:latin typeface="Arial"/>
                <a:ea typeface="Arial"/>
                <a:cs typeface="Arial"/>
                <a:sym typeface="Arial"/>
              </a:rPr>
              <a:t>MÓDULO DE ANESTESIOLOGÍA Y REANIMACIÓN</a:t>
            </a:r>
            <a:endParaRPr/>
          </a:p>
          <a:p>
            <a:pPr indent="0" lvl="0" marL="0" marR="0" rtl="0" algn="l">
              <a:lnSpc>
                <a:spcPct val="140000"/>
              </a:lnSpc>
              <a:spcBef>
                <a:spcPts val="0"/>
              </a:spcBef>
              <a:spcAft>
                <a:spcPts val="0"/>
              </a:spcAft>
              <a:buNone/>
            </a:pPr>
            <a:r>
              <a:t/>
            </a:r>
            <a:endParaRPr b="1" i="0" sz="4055" u="none" cap="none" strike="noStrike">
              <a:solidFill>
                <a:srgbClr val="54BAFF"/>
              </a:solidFill>
              <a:latin typeface="Arial"/>
              <a:ea typeface="Arial"/>
              <a:cs typeface="Arial"/>
              <a:sym typeface="Arial"/>
            </a:endParaRPr>
          </a:p>
        </p:txBody>
      </p:sp>
      <p:sp>
        <p:nvSpPr>
          <p:cNvPr id="459" name="Google Shape;459;p18"/>
          <p:cNvSpPr txBox="1"/>
          <p:nvPr/>
        </p:nvSpPr>
        <p:spPr>
          <a:xfrm>
            <a:off x="2594744" y="1133971"/>
            <a:ext cx="5336735"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460" name="Google Shape;460;p18"/>
          <p:cNvSpPr txBox="1"/>
          <p:nvPr/>
        </p:nvSpPr>
        <p:spPr>
          <a:xfrm>
            <a:off x="2018001" y="9182100"/>
            <a:ext cx="4469423"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461" name="Google Shape;461;p18"/>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18</a:t>
            </a:r>
            <a:endParaRPr/>
          </a:p>
        </p:txBody>
      </p:sp>
      <p:sp>
        <p:nvSpPr>
          <p:cNvPr id="462" name="Google Shape;462;p18"/>
          <p:cNvSpPr txBox="1"/>
          <p:nvPr/>
        </p:nvSpPr>
        <p:spPr>
          <a:xfrm>
            <a:off x="2594744" y="5548927"/>
            <a:ext cx="9007964" cy="2975837"/>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Monitorización avanzada, IA para predecir riesgos y soporte vital conectado para garantizar anestesia segura, manejo del dolor y recuperación optimizada.</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En coordinación con cirugía, UCI y hospitalización, este módulo asegura una experiencia quirúrgica controlada y una reanimación eficiente, centrada en el bienestar del paciente.</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466" name="Shape 466"/>
        <p:cNvGrpSpPr/>
        <p:nvPr/>
      </p:nvGrpSpPr>
      <p:grpSpPr>
        <a:xfrm>
          <a:off x="0" y="0"/>
          <a:ext cx="0" cy="0"/>
          <a:chOff x="0" y="0"/>
          <a:chExt cx="0" cy="0"/>
        </a:xfrm>
      </p:grpSpPr>
      <p:grpSp>
        <p:nvGrpSpPr>
          <p:cNvPr id="467" name="Google Shape;467;p19"/>
          <p:cNvGrpSpPr/>
          <p:nvPr/>
        </p:nvGrpSpPr>
        <p:grpSpPr>
          <a:xfrm>
            <a:off x="17086365" y="9463840"/>
            <a:ext cx="1441031" cy="823160"/>
            <a:chOff x="0" y="-38100"/>
            <a:chExt cx="379531" cy="216799"/>
          </a:xfrm>
        </p:grpSpPr>
        <p:sp>
          <p:nvSpPr>
            <p:cNvPr id="468" name="Google Shape;468;p19"/>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469" name="Google Shape;469;p19"/>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70" name="Google Shape;470;p19"/>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19</a:t>
            </a:r>
            <a:endParaRPr/>
          </a:p>
        </p:txBody>
      </p:sp>
      <p:sp>
        <p:nvSpPr>
          <p:cNvPr id="471" name="Google Shape;471;p19"/>
          <p:cNvSpPr/>
          <p:nvPr/>
        </p:nvSpPr>
        <p:spPr>
          <a:xfrm>
            <a:off x="4669990" y="3848910"/>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472" name="Google Shape;472;p19"/>
          <p:cNvSpPr txBox="1"/>
          <p:nvPr/>
        </p:nvSpPr>
        <p:spPr>
          <a:xfrm>
            <a:off x="5933013" y="3893173"/>
            <a:ext cx="7684997" cy="435937"/>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GAFAS RA PARA INTUBACIÓN</a:t>
            </a:r>
            <a:endParaRPr/>
          </a:p>
        </p:txBody>
      </p:sp>
      <p:sp>
        <p:nvSpPr>
          <p:cNvPr id="473" name="Google Shape;473;p19"/>
          <p:cNvSpPr/>
          <p:nvPr/>
        </p:nvSpPr>
        <p:spPr>
          <a:xfrm>
            <a:off x="4669990" y="4855406"/>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474" name="Google Shape;474;p19"/>
          <p:cNvSpPr txBox="1"/>
          <p:nvPr/>
        </p:nvSpPr>
        <p:spPr>
          <a:xfrm>
            <a:off x="5933013" y="4899669"/>
            <a:ext cx="7352245" cy="435937"/>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CHALECO DE REANIMACIÓN AUTOMATIZADO</a:t>
            </a:r>
            <a:endParaRPr/>
          </a:p>
        </p:txBody>
      </p:sp>
      <p:sp>
        <p:nvSpPr>
          <p:cNvPr id="475" name="Google Shape;475;p19"/>
          <p:cNvSpPr/>
          <p:nvPr/>
        </p:nvSpPr>
        <p:spPr>
          <a:xfrm>
            <a:off x="4669990" y="5856609"/>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476" name="Google Shape;476;p19"/>
          <p:cNvSpPr txBox="1"/>
          <p:nvPr/>
        </p:nvSpPr>
        <p:spPr>
          <a:xfrm>
            <a:off x="5933013" y="5900872"/>
            <a:ext cx="7438117" cy="435937"/>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ROBOT DE DOSIFICACIÓN INTELIGENTE</a:t>
            </a:r>
            <a:endParaRPr/>
          </a:p>
        </p:txBody>
      </p:sp>
      <p:sp>
        <p:nvSpPr>
          <p:cNvPr id="477" name="Google Shape;477;p19"/>
          <p:cNvSpPr txBox="1"/>
          <p:nvPr/>
        </p:nvSpPr>
        <p:spPr>
          <a:xfrm>
            <a:off x="2018001" y="9182100"/>
            <a:ext cx="4469423"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478" name="Google Shape;478;p19"/>
          <p:cNvSpPr/>
          <p:nvPr/>
        </p:nvSpPr>
        <p:spPr>
          <a:xfrm>
            <a:off x="1532619" y="694561"/>
            <a:ext cx="696122" cy="668277"/>
          </a:xfrm>
          <a:custGeom>
            <a:rect b="b" l="l" r="r" t="t"/>
            <a:pathLst>
              <a:path extrusionOk="0" h="668277" w="696122">
                <a:moveTo>
                  <a:pt x="0" y="0"/>
                </a:moveTo>
                <a:lnTo>
                  <a:pt x="696122" y="0"/>
                </a:lnTo>
                <a:lnTo>
                  <a:pt x="696122" y="668278"/>
                </a:lnTo>
                <a:lnTo>
                  <a:pt x="0" y="668278"/>
                </a:lnTo>
                <a:lnTo>
                  <a:pt x="0" y="0"/>
                </a:lnTo>
                <a:close/>
              </a:path>
            </a:pathLst>
          </a:custGeom>
          <a:blipFill rotWithShape="1">
            <a:blip r:embed="rId4">
              <a:alphaModFix/>
            </a:blip>
            <a:stretch>
              <a:fillRect b="0" l="0" r="0" t="0"/>
            </a:stretch>
          </a:blipFill>
          <a:ln>
            <a:noFill/>
          </a:ln>
        </p:spPr>
      </p:sp>
      <p:sp>
        <p:nvSpPr>
          <p:cNvPr id="479" name="Google Shape;479;p19"/>
          <p:cNvSpPr txBox="1"/>
          <p:nvPr/>
        </p:nvSpPr>
        <p:spPr>
          <a:xfrm>
            <a:off x="2483522" y="801740"/>
            <a:ext cx="4338716"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106" name="Shape 106"/>
        <p:cNvGrpSpPr/>
        <p:nvPr/>
      </p:nvGrpSpPr>
      <p:grpSpPr>
        <a:xfrm>
          <a:off x="0" y="0"/>
          <a:ext cx="0" cy="0"/>
          <a:chOff x="0" y="0"/>
          <a:chExt cx="0" cy="0"/>
        </a:xfrm>
      </p:grpSpPr>
      <p:sp>
        <p:nvSpPr>
          <p:cNvPr id="107" name="Google Shape;107;p2"/>
          <p:cNvSpPr/>
          <p:nvPr/>
        </p:nvSpPr>
        <p:spPr>
          <a:xfrm>
            <a:off x="1564397" y="1028700"/>
            <a:ext cx="696122" cy="668277"/>
          </a:xfrm>
          <a:custGeom>
            <a:rect b="b" l="l" r="r" t="t"/>
            <a:pathLst>
              <a:path extrusionOk="0" h="668277" w="696122">
                <a:moveTo>
                  <a:pt x="0" y="0"/>
                </a:moveTo>
                <a:lnTo>
                  <a:pt x="696122" y="0"/>
                </a:lnTo>
                <a:lnTo>
                  <a:pt x="696122" y="668277"/>
                </a:lnTo>
                <a:lnTo>
                  <a:pt x="0" y="668277"/>
                </a:lnTo>
                <a:lnTo>
                  <a:pt x="0" y="0"/>
                </a:lnTo>
                <a:close/>
              </a:path>
            </a:pathLst>
          </a:custGeom>
          <a:blipFill rotWithShape="1">
            <a:blip r:embed="rId3">
              <a:alphaModFix/>
            </a:blip>
            <a:stretch>
              <a:fillRect b="0" l="0" r="0" t="0"/>
            </a:stretch>
          </a:blipFill>
          <a:ln>
            <a:noFill/>
          </a:ln>
        </p:spPr>
      </p:sp>
      <p:sp>
        <p:nvSpPr>
          <p:cNvPr id="108" name="Google Shape;108;p2"/>
          <p:cNvSpPr/>
          <p:nvPr/>
        </p:nvSpPr>
        <p:spPr>
          <a:xfrm>
            <a:off x="13327442" y="-370063"/>
            <a:ext cx="11294975" cy="11294975"/>
          </a:xfrm>
          <a:custGeom>
            <a:rect b="b" l="l" r="r" t="t"/>
            <a:pathLst>
              <a:path extrusionOk="0" h="11294975" w="11294975">
                <a:moveTo>
                  <a:pt x="0" y="0"/>
                </a:moveTo>
                <a:lnTo>
                  <a:pt x="11294975" y="0"/>
                </a:lnTo>
                <a:lnTo>
                  <a:pt x="11294975" y="11294975"/>
                </a:lnTo>
                <a:lnTo>
                  <a:pt x="0" y="11294975"/>
                </a:lnTo>
                <a:lnTo>
                  <a:pt x="0" y="0"/>
                </a:lnTo>
                <a:close/>
              </a:path>
            </a:pathLst>
          </a:custGeom>
          <a:blipFill rotWithShape="1">
            <a:blip r:embed="rId4">
              <a:alphaModFix amt="18000"/>
            </a:blip>
            <a:stretch>
              <a:fillRect b="0" l="0" r="0" t="0"/>
            </a:stretch>
          </a:blipFill>
          <a:ln>
            <a:noFill/>
          </a:ln>
        </p:spPr>
      </p:sp>
      <p:grpSp>
        <p:nvGrpSpPr>
          <p:cNvPr id="109" name="Google Shape;109;p2"/>
          <p:cNvGrpSpPr/>
          <p:nvPr/>
        </p:nvGrpSpPr>
        <p:grpSpPr>
          <a:xfrm>
            <a:off x="17086365" y="9463840"/>
            <a:ext cx="1441031" cy="823160"/>
            <a:chOff x="0" y="-38100"/>
            <a:chExt cx="379531" cy="216799"/>
          </a:xfrm>
        </p:grpSpPr>
        <p:sp>
          <p:nvSpPr>
            <p:cNvPr id="110" name="Google Shape;110;p2"/>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111" name="Google Shape;111;p2"/>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12" name="Google Shape;112;p2"/>
          <p:cNvSpPr txBox="1"/>
          <p:nvPr/>
        </p:nvSpPr>
        <p:spPr>
          <a:xfrm>
            <a:off x="2541873" y="4239144"/>
            <a:ext cx="13204254" cy="3718875"/>
          </a:xfrm>
          <a:prstGeom prst="rect">
            <a:avLst/>
          </a:prstGeom>
          <a:noFill/>
          <a:ln>
            <a:noFill/>
          </a:ln>
        </p:spPr>
        <p:txBody>
          <a:bodyPr anchorCtr="0" anchor="t" bIns="0" lIns="0" spcFirstLastPara="1" rIns="0" wrap="square" tIns="0">
            <a:spAutoFit/>
          </a:bodyPr>
          <a:lstStyle/>
          <a:p>
            <a:pPr indent="0" lvl="0" marL="0" marR="0" rtl="0" algn="ctr">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La tecnología del Hospital Ada Lovelace no es un añadido: es su sistema nervioso.</a:t>
            </a:r>
            <a:endParaRPr/>
          </a:p>
          <a:p>
            <a:pPr indent="0" lvl="0" marL="0" marR="0" rtl="0" algn="ctr">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 Cada módulo asistencial, cada robot, cada sensor y cada plataforma están conectados bajo un mismo principio: anticiparse, coordinarse y actuar con precisión.</a:t>
            </a:r>
            <a:endParaRPr/>
          </a:p>
          <a:p>
            <a:pPr indent="0" lvl="0" marL="0" marR="0" rtl="0" algn="ctr">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a:p>
            <a:pPr indent="0" lvl="0" marL="0" marR="0" rtl="0" algn="ctr">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Nuestra infraestructura tecnológica combina interoperabilidad total, inteligencia artificial aplicada, análisis en tiempo real y automatización clínica. No solo para responder más rápido, sino para responder mejor.</a:t>
            </a:r>
            <a:endParaRPr/>
          </a:p>
          <a:p>
            <a:pPr indent="0" lvl="0" marL="0" marR="0" rtl="0" algn="ctr">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a:p>
            <a:pPr indent="0" lvl="0" marL="0" marR="0" rtl="0" algn="ctr">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Tecnología que no sustituye al profesional, sino que lo potencia. Que no aleja al paciente, sino que lo coloca en el centro. Porque en nuestro hospital, la tecnología no es protagonista... es aliada.</a:t>
            </a:r>
            <a:endParaRPr/>
          </a:p>
          <a:p>
            <a:pPr indent="0" lvl="0" marL="0" marR="0" rtl="0" algn="ctr">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p:txBody>
      </p:sp>
      <p:sp>
        <p:nvSpPr>
          <p:cNvPr id="113" name="Google Shape;113;p2"/>
          <p:cNvSpPr txBox="1"/>
          <p:nvPr/>
        </p:nvSpPr>
        <p:spPr>
          <a:xfrm>
            <a:off x="3682280" y="1947981"/>
            <a:ext cx="10817698" cy="10953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4690" u="none" cap="none" strike="noStrike">
                <a:solidFill>
                  <a:srgbClr val="FFFFFF"/>
                </a:solidFill>
                <a:latin typeface="Arial"/>
                <a:ea typeface="Arial"/>
                <a:cs typeface="Arial"/>
                <a:sym typeface="Arial"/>
              </a:rPr>
              <a:t>MÁS ALLÁ DE LA INNOVACIÓN</a:t>
            </a:r>
            <a:endParaRPr/>
          </a:p>
        </p:txBody>
      </p:sp>
      <p:sp>
        <p:nvSpPr>
          <p:cNvPr id="114" name="Google Shape;114;p2"/>
          <p:cNvSpPr txBox="1"/>
          <p:nvPr/>
        </p:nvSpPr>
        <p:spPr>
          <a:xfrm>
            <a:off x="2785512" y="2538456"/>
            <a:ext cx="12716976" cy="1475942"/>
          </a:xfrm>
          <a:prstGeom prst="rect">
            <a:avLst/>
          </a:prstGeom>
          <a:noFill/>
          <a:ln>
            <a:noFill/>
          </a:ln>
        </p:spPr>
        <p:txBody>
          <a:bodyPr anchorCtr="0" anchor="t" bIns="0" lIns="0" spcFirstLastPara="1" rIns="0" wrap="square" tIns="0">
            <a:spAutoFit/>
          </a:bodyPr>
          <a:lstStyle/>
          <a:p>
            <a:pPr indent="0" lvl="0" marL="0" marR="0" rtl="0" algn="ctr">
              <a:lnSpc>
                <a:spcPct val="140003"/>
              </a:lnSpc>
              <a:spcBef>
                <a:spcPts val="0"/>
              </a:spcBef>
              <a:spcAft>
                <a:spcPts val="0"/>
              </a:spcAft>
              <a:buNone/>
            </a:pPr>
            <a:r>
              <a:rPr b="1" i="0" lang="en-US" sz="6082" u="none" cap="none" strike="noStrike">
                <a:solidFill>
                  <a:srgbClr val="54BAFF"/>
                </a:solidFill>
                <a:latin typeface="Arial"/>
                <a:ea typeface="Arial"/>
                <a:cs typeface="Arial"/>
                <a:sym typeface="Arial"/>
              </a:rPr>
              <a:t>TECNOLOGÍA QUE CUIDA</a:t>
            </a:r>
            <a:endParaRPr/>
          </a:p>
        </p:txBody>
      </p:sp>
      <p:sp>
        <p:nvSpPr>
          <p:cNvPr id="115" name="Google Shape;115;p2"/>
          <p:cNvSpPr txBox="1"/>
          <p:nvPr/>
        </p:nvSpPr>
        <p:spPr>
          <a:xfrm>
            <a:off x="2594744" y="1133971"/>
            <a:ext cx="4276518"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116" name="Google Shape;116;p2"/>
          <p:cNvSpPr txBox="1"/>
          <p:nvPr/>
        </p:nvSpPr>
        <p:spPr>
          <a:xfrm>
            <a:off x="2018001" y="9182100"/>
            <a:ext cx="4469423"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117" name="Google Shape;117;p2"/>
          <p:cNvSpPr txBox="1"/>
          <p:nvPr/>
        </p:nvSpPr>
        <p:spPr>
          <a:xfrm>
            <a:off x="17433350" y="9720792"/>
            <a:ext cx="511220" cy="377717"/>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02</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483" name="Shape 483"/>
        <p:cNvGrpSpPr/>
        <p:nvPr/>
      </p:nvGrpSpPr>
      <p:grpSpPr>
        <a:xfrm>
          <a:off x="0" y="0"/>
          <a:ext cx="0" cy="0"/>
          <a:chOff x="0" y="0"/>
          <a:chExt cx="0" cy="0"/>
        </a:xfrm>
      </p:grpSpPr>
      <p:sp>
        <p:nvSpPr>
          <p:cNvPr id="484" name="Google Shape;484;p20"/>
          <p:cNvSpPr/>
          <p:nvPr/>
        </p:nvSpPr>
        <p:spPr>
          <a:xfrm>
            <a:off x="1564397" y="1028700"/>
            <a:ext cx="696122" cy="668277"/>
          </a:xfrm>
          <a:custGeom>
            <a:rect b="b" l="l" r="r" t="t"/>
            <a:pathLst>
              <a:path extrusionOk="0" h="668277" w="696122">
                <a:moveTo>
                  <a:pt x="0" y="0"/>
                </a:moveTo>
                <a:lnTo>
                  <a:pt x="696122" y="0"/>
                </a:lnTo>
                <a:lnTo>
                  <a:pt x="696122" y="668277"/>
                </a:lnTo>
                <a:lnTo>
                  <a:pt x="0" y="668277"/>
                </a:lnTo>
                <a:lnTo>
                  <a:pt x="0" y="0"/>
                </a:lnTo>
                <a:close/>
              </a:path>
            </a:pathLst>
          </a:custGeom>
          <a:blipFill rotWithShape="1">
            <a:blip r:embed="rId3">
              <a:alphaModFix/>
            </a:blip>
            <a:stretch>
              <a:fillRect b="0" l="0" r="0" t="0"/>
            </a:stretch>
          </a:blipFill>
          <a:ln>
            <a:noFill/>
          </a:ln>
        </p:spPr>
      </p:sp>
      <p:sp>
        <p:nvSpPr>
          <p:cNvPr id="485" name="Google Shape;485;p20"/>
          <p:cNvSpPr/>
          <p:nvPr/>
        </p:nvSpPr>
        <p:spPr>
          <a:xfrm>
            <a:off x="13327442" y="-370063"/>
            <a:ext cx="11294975" cy="11294975"/>
          </a:xfrm>
          <a:custGeom>
            <a:rect b="b" l="l" r="r" t="t"/>
            <a:pathLst>
              <a:path extrusionOk="0" h="11294975" w="11294975">
                <a:moveTo>
                  <a:pt x="0" y="0"/>
                </a:moveTo>
                <a:lnTo>
                  <a:pt x="11294975" y="0"/>
                </a:lnTo>
                <a:lnTo>
                  <a:pt x="11294975" y="11294975"/>
                </a:lnTo>
                <a:lnTo>
                  <a:pt x="0" y="11294975"/>
                </a:lnTo>
                <a:lnTo>
                  <a:pt x="0" y="0"/>
                </a:lnTo>
                <a:close/>
              </a:path>
            </a:pathLst>
          </a:custGeom>
          <a:blipFill rotWithShape="1">
            <a:blip r:embed="rId4">
              <a:alphaModFix amt="18000"/>
            </a:blip>
            <a:stretch>
              <a:fillRect b="0" l="0" r="0" t="0"/>
            </a:stretch>
          </a:blipFill>
          <a:ln>
            <a:noFill/>
          </a:ln>
        </p:spPr>
      </p:sp>
      <p:grpSp>
        <p:nvGrpSpPr>
          <p:cNvPr id="486" name="Google Shape;486;p20"/>
          <p:cNvGrpSpPr/>
          <p:nvPr/>
        </p:nvGrpSpPr>
        <p:grpSpPr>
          <a:xfrm>
            <a:off x="17086365" y="9463840"/>
            <a:ext cx="1441031" cy="823160"/>
            <a:chOff x="0" y="-38100"/>
            <a:chExt cx="379531" cy="216799"/>
          </a:xfrm>
        </p:grpSpPr>
        <p:sp>
          <p:nvSpPr>
            <p:cNvPr id="487" name="Google Shape;487;p20"/>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488" name="Google Shape;488;p20"/>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489" name="Google Shape;489;p20"/>
          <p:cNvSpPr/>
          <p:nvPr/>
        </p:nvSpPr>
        <p:spPr>
          <a:xfrm>
            <a:off x="1912458" y="2479366"/>
            <a:ext cx="4883260" cy="5864177"/>
          </a:xfrm>
          <a:custGeom>
            <a:rect b="b" l="l" r="r" t="t"/>
            <a:pathLst>
              <a:path extrusionOk="0" h="5864177" w="4883260">
                <a:moveTo>
                  <a:pt x="0" y="0"/>
                </a:moveTo>
                <a:lnTo>
                  <a:pt x="4883260" y="0"/>
                </a:lnTo>
                <a:lnTo>
                  <a:pt x="4883260" y="5864178"/>
                </a:lnTo>
                <a:lnTo>
                  <a:pt x="0" y="5864178"/>
                </a:lnTo>
                <a:lnTo>
                  <a:pt x="0" y="0"/>
                </a:lnTo>
                <a:close/>
              </a:path>
            </a:pathLst>
          </a:custGeom>
          <a:blipFill rotWithShape="1">
            <a:blip r:embed="rId5">
              <a:alphaModFix/>
            </a:blip>
            <a:stretch>
              <a:fillRect b="0" l="0" r="0" t="0"/>
            </a:stretch>
          </a:blipFill>
          <a:ln>
            <a:noFill/>
          </a:ln>
        </p:spPr>
      </p:sp>
      <p:sp>
        <p:nvSpPr>
          <p:cNvPr id="490" name="Google Shape;490;p20"/>
          <p:cNvSpPr/>
          <p:nvPr/>
        </p:nvSpPr>
        <p:spPr>
          <a:xfrm>
            <a:off x="2285092" y="3368501"/>
            <a:ext cx="4510626" cy="3639280"/>
          </a:xfrm>
          <a:custGeom>
            <a:rect b="b" l="l" r="r" t="t"/>
            <a:pathLst>
              <a:path extrusionOk="0" h="563820" w="698814">
                <a:moveTo>
                  <a:pt x="0" y="0"/>
                </a:moveTo>
                <a:lnTo>
                  <a:pt x="698814" y="0"/>
                </a:lnTo>
                <a:lnTo>
                  <a:pt x="698814" y="563820"/>
                </a:lnTo>
                <a:lnTo>
                  <a:pt x="0" y="563820"/>
                </a:lnTo>
                <a:close/>
              </a:path>
            </a:pathLst>
          </a:custGeom>
          <a:blipFill rotWithShape="1">
            <a:blip r:embed="rId6">
              <a:alphaModFix/>
            </a:blip>
            <a:stretch>
              <a:fillRect b="0" l="-9651" r="-9651" t="0"/>
            </a:stretch>
          </a:blipFill>
          <a:ln>
            <a:noFill/>
          </a:ln>
        </p:spPr>
      </p:sp>
      <p:sp>
        <p:nvSpPr>
          <p:cNvPr id="491" name="Google Shape;491;p20"/>
          <p:cNvSpPr txBox="1"/>
          <p:nvPr/>
        </p:nvSpPr>
        <p:spPr>
          <a:xfrm>
            <a:off x="2594744" y="1133971"/>
            <a:ext cx="4200974" cy="37766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492" name="Google Shape;492;p20"/>
          <p:cNvSpPr txBox="1"/>
          <p:nvPr/>
        </p:nvSpPr>
        <p:spPr>
          <a:xfrm>
            <a:off x="2018001" y="9182100"/>
            <a:ext cx="4469423"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493" name="Google Shape;493;p20"/>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20</a:t>
            </a:r>
            <a:endParaRPr/>
          </a:p>
        </p:txBody>
      </p:sp>
      <p:sp>
        <p:nvSpPr>
          <p:cNvPr id="494" name="Google Shape;494;p20"/>
          <p:cNvSpPr txBox="1"/>
          <p:nvPr/>
        </p:nvSpPr>
        <p:spPr>
          <a:xfrm>
            <a:off x="7531462" y="2166900"/>
            <a:ext cx="8688505" cy="1504764"/>
          </a:xfrm>
          <a:prstGeom prst="rect">
            <a:avLst/>
          </a:prstGeom>
          <a:noFill/>
          <a:ln>
            <a:noFill/>
          </a:ln>
        </p:spPr>
        <p:txBody>
          <a:bodyPr anchorCtr="0" anchor="t" bIns="0" lIns="0" spcFirstLastPara="1" rIns="0" wrap="square" tIns="0">
            <a:spAutoFit/>
          </a:bodyPr>
          <a:lstStyle/>
          <a:p>
            <a:pPr indent="0" lvl="0" marL="0" marR="0" rtl="0" algn="l">
              <a:lnSpc>
                <a:spcPct val="140021"/>
              </a:lnSpc>
              <a:spcBef>
                <a:spcPts val="0"/>
              </a:spcBef>
              <a:spcAft>
                <a:spcPts val="0"/>
              </a:spcAft>
              <a:buNone/>
            </a:pPr>
            <a:r>
              <a:rPr b="0" i="0" lang="en-US" sz="3658" u="none" cap="none" strike="noStrike">
                <a:solidFill>
                  <a:srgbClr val="FFFFFF"/>
                </a:solidFill>
                <a:latin typeface="Arial"/>
                <a:ea typeface="Arial"/>
                <a:cs typeface="Arial"/>
                <a:sym typeface="Arial"/>
              </a:rPr>
              <a:t>RECOVERY IN MOTION</a:t>
            </a:r>
            <a:endParaRPr/>
          </a:p>
          <a:p>
            <a:pPr indent="0" lvl="0" marL="0" marR="0" rtl="0" algn="l">
              <a:lnSpc>
                <a:spcPct val="140021"/>
              </a:lnSpc>
              <a:spcBef>
                <a:spcPts val="0"/>
              </a:spcBef>
              <a:spcAft>
                <a:spcPts val="0"/>
              </a:spcAft>
              <a:buNone/>
            </a:pPr>
            <a:r>
              <a:t/>
            </a:r>
            <a:endParaRPr b="0" i="0" sz="3658" u="none" cap="none" strike="noStrike">
              <a:solidFill>
                <a:srgbClr val="FFFFFF"/>
              </a:solidFill>
              <a:latin typeface="Arial"/>
              <a:ea typeface="Arial"/>
              <a:cs typeface="Arial"/>
              <a:sym typeface="Arial"/>
            </a:endParaRPr>
          </a:p>
        </p:txBody>
      </p:sp>
      <p:sp>
        <p:nvSpPr>
          <p:cNvPr id="495" name="Google Shape;495;p20"/>
          <p:cNvSpPr txBox="1"/>
          <p:nvPr/>
        </p:nvSpPr>
        <p:spPr>
          <a:xfrm>
            <a:off x="7531462" y="2787621"/>
            <a:ext cx="8688505" cy="2247611"/>
          </a:xfrm>
          <a:prstGeom prst="rect">
            <a:avLst/>
          </a:prstGeom>
          <a:noFill/>
          <a:ln>
            <a:noFill/>
          </a:ln>
        </p:spPr>
        <p:txBody>
          <a:bodyPr anchorCtr="0" anchor="t" bIns="0" lIns="0" spcFirstLastPara="1" rIns="0" wrap="square" tIns="0">
            <a:spAutoFit/>
          </a:bodyPr>
          <a:lstStyle/>
          <a:p>
            <a:pPr indent="0" lvl="0" marL="0" marR="0" rtl="0" algn="l">
              <a:lnSpc>
                <a:spcPct val="140005"/>
              </a:lnSpc>
              <a:spcBef>
                <a:spcPts val="0"/>
              </a:spcBef>
              <a:spcAft>
                <a:spcPts val="0"/>
              </a:spcAft>
              <a:buNone/>
            </a:pPr>
            <a:r>
              <a:rPr b="1" i="0" lang="en-US" sz="3722" u="none" cap="none" strike="noStrike">
                <a:solidFill>
                  <a:srgbClr val="54BAFF"/>
                </a:solidFill>
                <a:latin typeface="Arial"/>
                <a:ea typeface="Arial"/>
                <a:cs typeface="Arial"/>
                <a:sym typeface="Arial"/>
              </a:rPr>
              <a:t>MÓDULO DE REHABILITACIÓN Y FISIOTERAPIA</a:t>
            </a:r>
            <a:endParaRPr/>
          </a:p>
          <a:p>
            <a:pPr indent="0" lvl="0" marL="0" marR="0" rtl="0" algn="l">
              <a:lnSpc>
                <a:spcPct val="140005"/>
              </a:lnSpc>
              <a:spcBef>
                <a:spcPts val="0"/>
              </a:spcBef>
              <a:spcAft>
                <a:spcPts val="0"/>
              </a:spcAft>
              <a:buNone/>
            </a:pPr>
            <a:r>
              <a:t/>
            </a:r>
            <a:endParaRPr b="1" i="0" sz="3722" u="none" cap="none" strike="noStrike">
              <a:solidFill>
                <a:srgbClr val="54BAFF"/>
              </a:solidFill>
              <a:latin typeface="Arial"/>
              <a:ea typeface="Arial"/>
              <a:cs typeface="Arial"/>
              <a:sym typeface="Arial"/>
            </a:endParaRPr>
          </a:p>
        </p:txBody>
      </p:sp>
      <p:sp>
        <p:nvSpPr>
          <p:cNvPr id="496" name="Google Shape;496;p20"/>
          <p:cNvSpPr txBox="1"/>
          <p:nvPr/>
        </p:nvSpPr>
        <p:spPr>
          <a:xfrm>
            <a:off x="7531462" y="4768038"/>
            <a:ext cx="9007964" cy="2975837"/>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Exoesqueletos, realidad virtual y monitorización en tiempo real para una recuperación funcional segura, eficiente y conectada.</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Este módulo se adapta a cada paciente, integrando IA y trabajo multidisciplinar para reducir secuelas, acelerar la rehabilitación y devolver autonomía tras cirugías, accidentes o enfermedades neurológicas.</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500" name="Shape 500"/>
        <p:cNvGrpSpPr/>
        <p:nvPr/>
      </p:nvGrpSpPr>
      <p:grpSpPr>
        <a:xfrm>
          <a:off x="0" y="0"/>
          <a:ext cx="0" cy="0"/>
          <a:chOff x="0" y="0"/>
          <a:chExt cx="0" cy="0"/>
        </a:xfrm>
      </p:grpSpPr>
      <p:grpSp>
        <p:nvGrpSpPr>
          <p:cNvPr id="501" name="Google Shape;501;p21"/>
          <p:cNvGrpSpPr/>
          <p:nvPr/>
        </p:nvGrpSpPr>
        <p:grpSpPr>
          <a:xfrm>
            <a:off x="17086365" y="9463840"/>
            <a:ext cx="1441031" cy="823160"/>
            <a:chOff x="0" y="-38100"/>
            <a:chExt cx="379531" cy="216799"/>
          </a:xfrm>
        </p:grpSpPr>
        <p:sp>
          <p:nvSpPr>
            <p:cNvPr id="502" name="Google Shape;502;p21"/>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503" name="Google Shape;503;p21"/>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04" name="Google Shape;504;p21"/>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21</a:t>
            </a:r>
            <a:endParaRPr/>
          </a:p>
        </p:txBody>
      </p:sp>
      <p:sp>
        <p:nvSpPr>
          <p:cNvPr id="505" name="Google Shape;505;p21"/>
          <p:cNvSpPr txBox="1"/>
          <p:nvPr/>
        </p:nvSpPr>
        <p:spPr>
          <a:xfrm>
            <a:off x="2018001" y="9182100"/>
            <a:ext cx="4469423" cy="37766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506" name="Google Shape;506;p21"/>
          <p:cNvSpPr/>
          <p:nvPr/>
        </p:nvSpPr>
        <p:spPr>
          <a:xfrm>
            <a:off x="1532619" y="694561"/>
            <a:ext cx="696122" cy="668277"/>
          </a:xfrm>
          <a:custGeom>
            <a:rect b="b" l="l" r="r" t="t"/>
            <a:pathLst>
              <a:path extrusionOk="0" h="668277" w="696122">
                <a:moveTo>
                  <a:pt x="0" y="0"/>
                </a:moveTo>
                <a:lnTo>
                  <a:pt x="696122" y="0"/>
                </a:lnTo>
                <a:lnTo>
                  <a:pt x="696122" y="668278"/>
                </a:lnTo>
                <a:lnTo>
                  <a:pt x="0" y="668278"/>
                </a:lnTo>
                <a:lnTo>
                  <a:pt x="0" y="0"/>
                </a:lnTo>
                <a:close/>
              </a:path>
            </a:pathLst>
          </a:custGeom>
          <a:blipFill rotWithShape="1">
            <a:blip r:embed="rId3">
              <a:alphaModFix/>
            </a:blip>
            <a:stretch>
              <a:fillRect b="0" l="0" r="0" t="0"/>
            </a:stretch>
          </a:blipFill>
          <a:ln>
            <a:noFill/>
          </a:ln>
        </p:spPr>
      </p:sp>
      <p:sp>
        <p:nvSpPr>
          <p:cNvPr id="507" name="Google Shape;507;p21"/>
          <p:cNvSpPr txBox="1"/>
          <p:nvPr/>
        </p:nvSpPr>
        <p:spPr>
          <a:xfrm>
            <a:off x="2483522" y="801740"/>
            <a:ext cx="4338716"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508" name="Google Shape;508;p21"/>
          <p:cNvSpPr/>
          <p:nvPr/>
        </p:nvSpPr>
        <p:spPr>
          <a:xfrm>
            <a:off x="4555238" y="3457088"/>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4">
              <a:alphaModFix/>
            </a:blip>
            <a:stretch>
              <a:fillRect b="0" l="0" r="0" t="0"/>
            </a:stretch>
          </a:blipFill>
          <a:ln>
            <a:noFill/>
          </a:ln>
        </p:spPr>
      </p:sp>
      <p:sp>
        <p:nvSpPr>
          <p:cNvPr id="509" name="Google Shape;509;p21"/>
          <p:cNvSpPr txBox="1"/>
          <p:nvPr/>
        </p:nvSpPr>
        <p:spPr>
          <a:xfrm>
            <a:off x="5818260" y="3280054"/>
            <a:ext cx="7914502" cy="878399"/>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ROBOT DE ASISTENCIA EN EJERCICIOS Y MOVILIZACIÓN DURANTE LA REHABILITACIÓN.</a:t>
            </a:r>
            <a:endParaRPr/>
          </a:p>
        </p:txBody>
      </p:sp>
      <p:sp>
        <p:nvSpPr>
          <p:cNvPr id="510" name="Google Shape;510;p21"/>
          <p:cNvSpPr/>
          <p:nvPr/>
        </p:nvSpPr>
        <p:spPr>
          <a:xfrm>
            <a:off x="4555238" y="4463584"/>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4">
              <a:alphaModFix/>
            </a:blip>
            <a:stretch>
              <a:fillRect b="0" l="0" r="0" t="0"/>
            </a:stretch>
          </a:blipFill>
          <a:ln>
            <a:noFill/>
          </a:ln>
        </p:spPr>
      </p:sp>
      <p:sp>
        <p:nvSpPr>
          <p:cNvPr id="511" name="Google Shape;511;p21"/>
          <p:cNvSpPr txBox="1"/>
          <p:nvPr/>
        </p:nvSpPr>
        <p:spPr>
          <a:xfrm>
            <a:off x="5818260" y="4286550"/>
            <a:ext cx="7528088" cy="878399"/>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ROBOT QUE AYUDA EN TERAPIAS DE EQUILIBRIO Y COORDINACIÓN.</a:t>
            </a:r>
            <a:endParaRPr/>
          </a:p>
        </p:txBody>
      </p:sp>
      <p:sp>
        <p:nvSpPr>
          <p:cNvPr id="512" name="Google Shape;512;p21"/>
          <p:cNvSpPr/>
          <p:nvPr/>
        </p:nvSpPr>
        <p:spPr>
          <a:xfrm>
            <a:off x="4555238" y="5464788"/>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4">
              <a:alphaModFix/>
            </a:blip>
            <a:stretch>
              <a:fillRect b="0" l="0" r="0" t="0"/>
            </a:stretch>
          </a:blipFill>
          <a:ln>
            <a:noFill/>
          </a:ln>
        </p:spPr>
      </p:sp>
      <p:sp>
        <p:nvSpPr>
          <p:cNvPr id="513" name="Google Shape;513;p21"/>
          <p:cNvSpPr txBox="1"/>
          <p:nvPr/>
        </p:nvSpPr>
        <p:spPr>
          <a:xfrm>
            <a:off x="5818260" y="5287754"/>
            <a:ext cx="7528088" cy="878399"/>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SISTEMA DE IA PARA DISEÑAR PROGRAMAS DE FISIOTERAPIA PERSONALIZADOS.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517" name="Shape 517"/>
        <p:cNvGrpSpPr/>
        <p:nvPr/>
      </p:nvGrpSpPr>
      <p:grpSpPr>
        <a:xfrm>
          <a:off x="0" y="0"/>
          <a:ext cx="0" cy="0"/>
          <a:chOff x="0" y="0"/>
          <a:chExt cx="0" cy="0"/>
        </a:xfrm>
      </p:grpSpPr>
      <p:sp>
        <p:nvSpPr>
          <p:cNvPr id="518" name="Google Shape;518;p22"/>
          <p:cNvSpPr/>
          <p:nvPr/>
        </p:nvSpPr>
        <p:spPr>
          <a:xfrm>
            <a:off x="1564397" y="1028700"/>
            <a:ext cx="696122" cy="668277"/>
          </a:xfrm>
          <a:custGeom>
            <a:rect b="b" l="l" r="r" t="t"/>
            <a:pathLst>
              <a:path extrusionOk="0" h="668277" w="696122">
                <a:moveTo>
                  <a:pt x="0" y="0"/>
                </a:moveTo>
                <a:lnTo>
                  <a:pt x="696122" y="0"/>
                </a:lnTo>
                <a:lnTo>
                  <a:pt x="696122" y="668277"/>
                </a:lnTo>
                <a:lnTo>
                  <a:pt x="0" y="668277"/>
                </a:lnTo>
                <a:lnTo>
                  <a:pt x="0" y="0"/>
                </a:lnTo>
                <a:close/>
              </a:path>
            </a:pathLst>
          </a:custGeom>
          <a:blipFill rotWithShape="1">
            <a:blip r:embed="rId3">
              <a:alphaModFix/>
            </a:blip>
            <a:stretch>
              <a:fillRect b="0" l="0" r="0" t="0"/>
            </a:stretch>
          </a:blipFill>
          <a:ln>
            <a:noFill/>
          </a:ln>
        </p:spPr>
      </p:sp>
      <p:sp>
        <p:nvSpPr>
          <p:cNvPr id="519" name="Google Shape;519;p22"/>
          <p:cNvSpPr/>
          <p:nvPr/>
        </p:nvSpPr>
        <p:spPr>
          <a:xfrm>
            <a:off x="13327442" y="-370063"/>
            <a:ext cx="11294975" cy="11294975"/>
          </a:xfrm>
          <a:custGeom>
            <a:rect b="b" l="l" r="r" t="t"/>
            <a:pathLst>
              <a:path extrusionOk="0" h="11294975" w="11294975">
                <a:moveTo>
                  <a:pt x="0" y="0"/>
                </a:moveTo>
                <a:lnTo>
                  <a:pt x="11294975" y="0"/>
                </a:lnTo>
                <a:lnTo>
                  <a:pt x="11294975" y="11294975"/>
                </a:lnTo>
                <a:lnTo>
                  <a:pt x="0" y="11294975"/>
                </a:lnTo>
                <a:lnTo>
                  <a:pt x="0" y="0"/>
                </a:lnTo>
                <a:close/>
              </a:path>
            </a:pathLst>
          </a:custGeom>
          <a:blipFill rotWithShape="1">
            <a:blip r:embed="rId4">
              <a:alphaModFix amt="18000"/>
            </a:blip>
            <a:stretch>
              <a:fillRect b="0" l="0" r="0" t="0"/>
            </a:stretch>
          </a:blipFill>
          <a:ln>
            <a:noFill/>
          </a:ln>
        </p:spPr>
      </p:sp>
      <p:grpSp>
        <p:nvGrpSpPr>
          <p:cNvPr id="520" name="Google Shape;520;p22"/>
          <p:cNvGrpSpPr/>
          <p:nvPr/>
        </p:nvGrpSpPr>
        <p:grpSpPr>
          <a:xfrm>
            <a:off x="17086365" y="9463840"/>
            <a:ext cx="1441031" cy="823160"/>
            <a:chOff x="0" y="-38100"/>
            <a:chExt cx="379531" cy="216799"/>
          </a:xfrm>
        </p:grpSpPr>
        <p:sp>
          <p:nvSpPr>
            <p:cNvPr id="521" name="Google Shape;521;p22"/>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522" name="Google Shape;522;p22"/>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23" name="Google Shape;523;p22"/>
          <p:cNvSpPr/>
          <p:nvPr/>
        </p:nvSpPr>
        <p:spPr>
          <a:xfrm>
            <a:off x="1912458" y="2479366"/>
            <a:ext cx="4883260" cy="5864177"/>
          </a:xfrm>
          <a:custGeom>
            <a:rect b="b" l="l" r="r" t="t"/>
            <a:pathLst>
              <a:path extrusionOk="0" h="5864177" w="4883260">
                <a:moveTo>
                  <a:pt x="0" y="0"/>
                </a:moveTo>
                <a:lnTo>
                  <a:pt x="4883260" y="0"/>
                </a:lnTo>
                <a:lnTo>
                  <a:pt x="4883260" y="5864178"/>
                </a:lnTo>
                <a:lnTo>
                  <a:pt x="0" y="5864178"/>
                </a:lnTo>
                <a:lnTo>
                  <a:pt x="0" y="0"/>
                </a:lnTo>
                <a:close/>
              </a:path>
            </a:pathLst>
          </a:custGeom>
          <a:blipFill rotWithShape="1">
            <a:blip r:embed="rId5">
              <a:alphaModFix/>
            </a:blip>
            <a:stretch>
              <a:fillRect b="0" l="0" r="0" t="0"/>
            </a:stretch>
          </a:blipFill>
          <a:ln>
            <a:noFill/>
          </a:ln>
        </p:spPr>
      </p:sp>
      <p:sp>
        <p:nvSpPr>
          <p:cNvPr id="524" name="Google Shape;524;p22"/>
          <p:cNvSpPr/>
          <p:nvPr/>
        </p:nvSpPr>
        <p:spPr>
          <a:xfrm>
            <a:off x="2285092" y="3368501"/>
            <a:ext cx="4510626" cy="3639280"/>
          </a:xfrm>
          <a:custGeom>
            <a:rect b="b" l="l" r="r" t="t"/>
            <a:pathLst>
              <a:path extrusionOk="0" h="563820" w="698814">
                <a:moveTo>
                  <a:pt x="0" y="0"/>
                </a:moveTo>
                <a:lnTo>
                  <a:pt x="698814" y="0"/>
                </a:lnTo>
                <a:lnTo>
                  <a:pt x="698814" y="563820"/>
                </a:lnTo>
                <a:lnTo>
                  <a:pt x="0" y="563820"/>
                </a:lnTo>
                <a:close/>
              </a:path>
            </a:pathLst>
          </a:custGeom>
          <a:blipFill rotWithShape="1">
            <a:blip r:embed="rId6">
              <a:alphaModFix/>
            </a:blip>
            <a:stretch>
              <a:fillRect b="-35181" l="0" r="0" t="-35181"/>
            </a:stretch>
          </a:blipFill>
          <a:ln>
            <a:noFill/>
          </a:ln>
        </p:spPr>
      </p:sp>
      <p:sp>
        <p:nvSpPr>
          <p:cNvPr id="525" name="Google Shape;525;p22"/>
          <p:cNvSpPr txBox="1"/>
          <p:nvPr/>
        </p:nvSpPr>
        <p:spPr>
          <a:xfrm>
            <a:off x="2594744" y="1133971"/>
            <a:ext cx="4200974" cy="37766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526" name="Google Shape;526;p22"/>
          <p:cNvSpPr txBox="1"/>
          <p:nvPr/>
        </p:nvSpPr>
        <p:spPr>
          <a:xfrm>
            <a:off x="2018001" y="9182100"/>
            <a:ext cx="4469423"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527" name="Google Shape;527;p22"/>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22</a:t>
            </a:r>
            <a:endParaRPr/>
          </a:p>
        </p:txBody>
      </p:sp>
      <p:sp>
        <p:nvSpPr>
          <p:cNvPr id="528" name="Google Shape;528;p22"/>
          <p:cNvSpPr txBox="1"/>
          <p:nvPr/>
        </p:nvSpPr>
        <p:spPr>
          <a:xfrm>
            <a:off x="7531462" y="2166900"/>
            <a:ext cx="8688505" cy="858314"/>
          </a:xfrm>
          <a:prstGeom prst="rect">
            <a:avLst/>
          </a:prstGeom>
          <a:noFill/>
          <a:ln>
            <a:noFill/>
          </a:ln>
        </p:spPr>
        <p:txBody>
          <a:bodyPr anchorCtr="0" anchor="t" bIns="0" lIns="0" spcFirstLastPara="1" rIns="0" wrap="square" tIns="0">
            <a:spAutoFit/>
          </a:bodyPr>
          <a:lstStyle/>
          <a:p>
            <a:pPr indent="0" lvl="0" marL="0" marR="0" rtl="0" algn="l">
              <a:lnSpc>
                <a:spcPct val="140021"/>
              </a:lnSpc>
              <a:spcBef>
                <a:spcPts val="0"/>
              </a:spcBef>
              <a:spcAft>
                <a:spcPts val="0"/>
              </a:spcAft>
              <a:buNone/>
            </a:pPr>
            <a:r>
              <a:rPr b="0" i="0" lang="en-US" sz="3658" u="none" cap="none" strike="noStrike">
                <a:solidFill>
                  <a:srgbClr val="FFFFFF"/>
                </a:solidFill>
                <a:latin typeface="Arial"/>
                <a:ea typeface="Arial"/>
                <a:cs typeface="Arial"/>
                <a:sym typeface="Arial"/>
              </a:rPr>
              <a:t>MENTAL HEALTH MATTERS</a:t>
            </a:r>
            <a:endParaRPr/>
          </a:p>
        </p:txBody>
      </p:sp>
      <p:sp>
        <p:nvSpPr>
          <p:cNvPr id="529" name="Google Shape;529;p22"/>
          <p:cNvSpPr txBox="1"/>
          <p:nvPr/>
        </p:nvSpPr>
        <p:spPr>
          <a:xfrm>
            <a:off x="7531462" y="2787621"/>
            <a:ext cx="8688505" cy="1588937"/>
          </a:xfrm>
          <a:prstGeom prst="rect">
            <a:avLst/>
          </a:prstGeom>
          <a:noFill/>
          <a:ln>
            <a:noFill/>
          </a:ln>
        </p:spPr>
        <p:txBody>
          <a:bodyPr anchorCtr="0" anchor="t" bIns="0" lIns="0" spcFirstLastPara="1" rIns="0" wrap="square" tIns="0">
            <a:spAutoFit/>
          </a:bodyPr>
          <a:lstStyle/>
          <a:p>
            <a:pPr indent="0" lvl="0" marL="0" marR="0" rtl="0" algn="l">
              <a:lnSpc>
                <a:spcPct val="140005"/>
              </a:lnSpc>
              <a:spcBef>
                <a:spcPts val="0"/>
              </a:spcBef>
              <a:spcAft>
                <a:spcPts val="0"/>
              </a:spcAft>
              <a:buNone/>
            </a:pPr>
            <a:r>
              <a:rPr b="1" i="0" lang="en-US" sz="3722" u="none" cap="none" strike="noStrike">
                <a:solidFill>
                  <a:srgbClr val="54BAFF"/>
                </a:solidFill>
                <a:latin typeface="Arial"/>
                <a:ea typeface="Arial"/>
                <a:cs typeface="Arial"/>
                <a:sym typeface="Arial"/>
              </a:rPr>
              <a:t>MÓDULO DE PSICOLOGÍA Y SALUD MENTAL</a:t>
            </a:r>
            <a:endParaRPr/>
          </a:p>
        </p:txBody>
      </p:sp>
      <p:sp>
        <p:nvSpPr>
          <p:cNvPr id="530" name="Google Shape;530;p22"/>
          <p:cNvSpPr txBox="1"/>
          <p:nvPr/>
        </p:nvSpPr>
        <p:spPr>
          <a:xfrm>
            <a:off x="7531462" y="4768038"/>
            <a:ext cx="9007964" cy="2975837"/>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Atención emocional, psicoterapia y abordaje de trastornos mentales con herramientas digitales, seguimiento remoto y coordinación con todos los servicios clínicos.</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Este módulo pone el bienestar psíquico en el centro, con apoyo a pacientes, familias y profesionales, y un enfoque conectado, humano y continuo.</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534" name="Shape 534"/>
        <p:cNvGrpSpPr/>
        <p:nvPr/>
      </p:nvGrpSpPr>
      <p:grpSpPr>
        <a:xfrm>
          <a:off x="0" y="0"/>
          <a:ext cx="0" cy="0"/>
          <a:chOff x="0" y="0"/>
          <a:chExt cx="0" cy="0"/>
        </a:xfrm>
      </p:grpSpPr>
      <p:grpSp>
        <p:nvGrpSpPr>
          <p:cNvPr id="535" name="Google Shape;535;p23"/>
          <p:cNvGrpSpPr/>
          <p:nvPr/>
        </p:nvGrpSpPr>
        <p:grpSpPr>
          <a:xfrm>
            <a:off x="17086365" y="9463840"/>
            <a:ext cx="1441031" cy="823160"/>
            <a:chOff x="0" y="-38100"/>
            <a:chExt cx="379531" cy="216799"/>
          </a:xfrm>
        </p:grpSpPr>
        <p:sp>
          <p:nvSpPr>
            <p:cNvPr id="536" name="Google Shape;536;p23"/>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537" name="Google Shape;537;p23"/>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38" name="Google Shape;538;p23"/>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23</a:t>
            </a:r>
            <a:endParaRPr/>
          </a:p>
        </p:txBody>
      </p:sp>
      <p:sp>
        <p:nvSpPr>
          <p:cNvPr id="539" name="Google Shape;539;p23"/>
          <p:cNvSpPr txBox="1"/>
          <p:nvPr/>
        </p:nvSpPr>
        <p:spPr>
          <a:xfrm>
            <a:off x="2018001" y="9182100"/>
            <a:ext cx="4469423" cy="37766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540" name="Google Shape;540;p23"/>
          <p:cNvSpPr/>
          <p:nvPr/>
        </p:nvSpPr>
        <p:spPr>
          <a:xfrm>
            <a:off x="1532619" y="694561"/>
            <a:ext cx="696122" cy="668277"/>
          </a:xfrm>
          <a:custGeom>
            <a:rect b="b" l="l" r="r" t="t"/>
            <a:pathLst>
              <a:path extrusionOk="0" h="668277" w="696122">
                <a:moveTo>
                  <a:pt x="0" y="0"/>
                </a:moveTo>
                <a:lnTo>
                  <a:pt x="696122" y="0"/>
                </a:lnTo>
                <a:lnTo>
                  <a:pt x="696122" y="668278"/>
                </a:lnTo>
                <a:lnTo>
                  <a:pt x="0" y="668278"/>
                </a:lnTo>
                <a:lnTo>
                  <a:pt x="0" y="0"/>
                </a:lnTo>
                <a:close/>
              </a:path>
            </a:pathLst>
          </a:custGeom>
          <a:blipFill rotWithShape="1">
            <a:blip r:embed="rId3">
              <a:alphaModFix/>
            </a:blip>
            <a:stretch>
              <a:fillRect b="0" l="0" r="0" t="0"/>
            </a:stretch>
          </a:blipFill>
          <a:ln>
            <a:noFill/>
          </a:ln>
        </p:spPr>
      </p:sp>
      <p:sp>
        <p:nvSpPr>
          <p:cNvPr id="541" name="Google Shape;541;p23"/>
          <p:cNvSpPr txBox="1"/>
          <p:nvPr/>
        </p:nvSpPr>
        <p:spPr>
          <a:xfrm>
            <a:off x="2483522" y="801740"/>
            <a:ext cx="4338716"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542" name="Google Shape;542;p23"/>
          <p:cNvSpPr/>
          <p:nvPr/>
        </p:nvSpPr>
        <p:spPr>
          <a:xfrm>
            <a:off x="4731060" y="3840288"/>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4">
              <a:alphaModFix/>
            </a:blip>
            <a:stretch>
              <a:fillRect b="0" l="0" r="0" t="0"/>
            </a:stretch>
          </a:blipFill>
          <a:ln>
            <a:noFill/>
          </a:ln>
        </p:spPr>
      </p:sp>
      <p:sp>
        <p:nvSpPr>
          <p:cNvPr id="543" name="Google Shape;543;p23"/>
          <p:cNvSpPr txBox="1"/>
          <p:nvPr/>
        </p:nvSpPr>
        <p:spPr>
          <a:xfrm>
            <a:off x="5994083" y="3663254"/>
            <a:ext cx="6943338" cy="878399"/>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ALGORITMO QUE ANALIZA PATRONES DE COMPORTAMIENTO</a:t>
            </a:r>
            <a:endParaRPr/>
          </a:p>
        </p:txBody>
      </p:sp>
      <p:sp>
        <p:nvSpPr>
          <p:cNvPr id="544" name="Google Shape;544;p23"/>
          <p:cNvSpPr/>
          <p:nvPr/>
        </p:nvSpPr>
        <p:spPr>
          <a:xfrm>
            <a:off x="4731060" y="4846784"/>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4">
              <a:alphaModFix/>
            </a:blip>
            <a:stretch>
              <a:fillRect b="0" l="0" r="0" t="0"/>
            </a:stretch>
          </a:blipFill>
          <a:ln>
            <a:noFill/>
          </a:ln>
        </p:spPr>
      </p:sp>
      <p:sp>
        <p:nvSpPr>
          <p:cNvPr id="545" name="Google Shape;545;p23"/>
          <p:cNvSpPr txBox="1"/>
          <p:nvPr/>
        </p:nvSpPr>
        <p:spPr>
          <a:xfrm>
            <a:off x="5994083" y="4669750"/>
            <a:ext cx="7139623" cy="878399"/>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PLATAFORMA DE REALIDAD VIRTUAL PARA TERAPIAS DE EXPOSICIÓN Y RELAJACIÓN</a:t>
            </a:r>
            <a:endParaRPr/>
          </a:p>
        </p:txBody>
      </p:sp>
      <p:sp>
        <p:nvSpPr>
          <p:cNvPr id="546" name="Google Shape;546;p23"/>
          <p:cNvSpPr/>
          <p:nvPr/>
        </p:nvSpPr>
        <p:spPr>
          <a:xfrm>
            <a:off x="4731060" y="5847988"/>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4">
              <a:alphaModFix/>
            </a:blip>
            <a:stretch>
              <a:fillRect b="0" l="0" r="0" t="0"/>
            </a:stretch>
          </a:blipFill>
          <a:ln>
            <a:noFill/>
          </a:ln>
        </p:spPr>
      </p:sp>
      <p:sp>
        <p:nvSpPr>
          <p:cNvPr id="547" name="Google Shape;547;p23"/>
          <p:cNvSpPr txBox="1"/>
          <p:nvPr/>
        </p:nvSpPr>
        <p:spPr>
          <a:xfrm>
            <a:off x="5994083" y="5688197"/>
            <a:ext cx="7562857" cy="878399"/>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SISTEMA DE MONITORIZACIÓN DEL ESTADO EMOCIONAL A TRAVÉS DE WEARABLES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551" name="Shape 551"/>
        <p:cNvGrpSpPr/>
        <p:nvPr/>
      </p:nvGrpSpPr>
      <p:grpSpPr>
        <a:xfrm>
          <a:off x="0" y="0"/>
          <a:ext cx="0" cy="0"/>
          <a:chOff x="0" y="0"/>
          <a:chExt cx="0" cy="0"/>
        </a:xfrm>
      </p:grpSpPr>
      <p:sp>
        <p:nvSpPr>
          <p:cNvPr id="552" name="Google Shape;552;p24"/>
          <p:cNvSpPr/>
          <p:nvPr/>
        </p:nvSpPr>
        <p:spPr>
          <a:xfrm flipH="1">
            <a:off x="-5851825" y="0"/>
            <a:ext cx="11294975" cy="11294975"/>
          </a:xfrm>
          <a:custGeom>
            <a:rect b="b" l="l" r="r" t="t"/>
            <a:pathLst>
              <a:path extrusionOk="0" h="11294975" w="11294975">
                <a:moveTo>
                  <a:pt x="11294975" y="0"/>
                </a:moveTo>
                <a:lnTo>
                  <a:pt x="0" y="0"/>
                </a:lnTo>
                <a:lnTo>
                  <a:pt x="0" y="11294975"/>
                </a:lnTo>
                <a:lnTo>
                  <a:pt x="11294975" y="11294975"/>
                </a:lnTo>
                <a:lnTo>
                  <a:pt x="11294975" y="0"/>
                </a:lnTo>
                <a:close/>
              </a:path>
            </a:pathLst>
          </a:custGeom>
          <a:blipFill rotWithShape="1">
            <a:blip r:embed="rId3">
              <a:alphaModFix amt="18000"/>
            </a:blip>
            <a:stretch>
              <a:fillRect b="0" l="0" r="0" t="0"/>
            </a:stretch>
          </a:blipFill>
          <a:ln>
            <a:noFill/>
          </a:ln>
        </p:spPr>
      </p:sp>
      <p:sp>
        <p:nvSpPr>
          <p:cNvPr id="553" name="Google Shape;553;p24"/>
          <p:cNvSpPr/>
          <p:nvPr/>
        </p:nvSpPr>
        <p:spPr>
          <a:xfrm>
            <a:off x="1564397" y="1028700"/>
            <a:ext cx="696122" cy="668277"/>
          </a:xfrm>
          <a:custGeom>
            <a:rect b="b" l="l" r="r" t="t"/>
            <a:pathLst>
              <a:path extrusionOk="0" h="668277" w="696122">
                <a:moveTo>
                  <a:pt x="0" y="0"/>
                </a:moveTo>
                <a:lnTo>
                  <a:pt x="696122" y="0"/>
                </a:lnTo>
                <a:lnTo>
                  <a:pt x="696122" y="668277"/>
                </a:lnTo>
                <a:lnTo>
                  <a:pt x="0" y="668277"/>
                </a:lnTo>
                <a:lnTo>
                  <a:pt x="0" y="0"/>
                </a:lnTo>
                <a:close/>
              </a:path>
            </a:pathLst>
          </a:custGeom>
          <a:blipFill rotWithShape="1">
            <a:blip r:embed="rId4">
              <a:alphaModFix/>
            </a:blip>
            <a:stretch>
              <a:fillRect b="0" l="0" r="0" t="0"/>
            </a:stretch>
          </a:blipFill>
          <a:ln>
            <a:noFill/>
          </a:ln>
        </p:spPr>
      </p:sp>
      <p:grpSp>
        <p:nvGrpSpPr>
          <p:cNvPr id="554" name="Google Shape;554;p24"/>
          <p:cNvGrpSpPr/>
          <p:nvPr/>
        </p:nvGrpSpPr>
        <p:grpSpPr>
          <a:xfrm>
            <a:off x="17086365" y="9463840"/>
            <a:ext cx="1441031" cy="823160"/>
            <a:chOff x="0" y="-38100"/>
            <a:chExt cx="379531" cy="216799"/>
          </a:xfrm>
        </p:grpSpPr>
        <p:sp>
          <p:nvSpPr>
            <p:cNvPr id="555" name="Google Shape;555;p24"/>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556" name="Google Shape;556;p24"/>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57" name="Google Shape;557;p24"/>
          <p:cNvGrpSpPr/>
          <p:nvPr/>
        </p:nvGrpSpPr>
        <p:grpSpPr>
          <a:xfrm>
            <a:off x="13266493" y="1588518"/>
            <a:ext cx="5053388" cy="7400324"/>
            <a:chOff x="0" y="-38100"/>
            <a:chExt cx="1330933" cy="1949057"/>
          </a:xfrm>
        </p:grpSpPr>
        <p:sp>
          <p:nvSpPr>
            <p:cNvPr id="558" name="Google Shape;558;p24"/>
            <p:cNvSpPr/>
            <p:nvPr/>
          </p:nvSpPr>
          <p:spPr>
            <a:xfrm>
              <a:off x="0" y="0"/>
              <a:ext cx="1330933" cy="1910957"/>
            </a:xfrm>
            <a:custGeom>
              <a:rect b="b" l="l" r="r" t="t"/>
              <a:pathLst>
                <a:path extrusionOk="0" h="1910957" w="1330933">
                  <a:moveTo>
                    <a:pt x="93454" y="0"/>
                  </a:moveTo>
                  <a:lnTo>
                    <a:pt x="1237480" y="0"/>
                  </a:lnTo>
                  <a:cubicBezTo>
                    <a:pt x="1289093" y="0"/>
                    <a:pt x="1330933" y="41841"/>
                    <a:pt x="1330933" y="93454"/>
                  </a:cubicBezTo>
                  <a:lnTo>
                    <a:pt x="1330933" y="1817503"/>
                  </a:lnTo>
                  <a:cubicBezTo>
                    <a:pt x="1330933" y="1869116"/>
                    <a:pt x="1289093" y="1910957"/>
                    <a:pt x="1237480" y="1910957"/>
                  </a:cubicBezTo>
                  <a:lnTo>
                    <a:pt x="93454" y="1910957"/>
                  </a:lnTo>
                  <a:cubicBezTo>
                    <a:pt x="41841" y="1910957"/>
                    <a:pt x="0" y="1869116"/>
                    <a:pt x="0" y="1817503"/>
                  </a:cubicBezTo>
                  <a:lnTo>
                    <a:pt x="0" y="93454"/>
                  </a:lnTo>
                  <a:cubicBezTo>
                    <a:pt x="0" y="41841"/>
                    <a:pt x="41841" y="0"/>
                    <a:pt x="93454" y="0"/>
                  </a:cubicBezTo>
                  <a:close/>
                </a:path>
              </a:pathLst>
            </a:custGeom>
            <a:gradFill>
              <a:gsLst>
                <a:gs pos="0">
                  <a:srgbClr val="396587"/>
                </a:gs>
                <a:gs pos="100000">
                  <a:srgbClr val="000000">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4"/>
            <p:cNvSpPr txBox="1"/>
            <p:nvPr/>
          </p:nvSpPr>
          <p:spPr>
            <a:xfrm>
              <a:off x="0" y="-38100"/>
              <a:ext cx="1330933" cy="1949057"/>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60" name="Google Shape;560;p24"/>
          <p:cNvSpPr/>
          <p:nvPr/>
        </p:nvSpPr>
        <p:spPr>
          <a:xfrm>
            <a:off x="13266493" y="2498749"/>
            <a:ext cx="4540387" cy="5945167"/>
          </a:xfrm>
          <a:custGeom>
            <a:rect b="b" l="l" r="r" t="t"/>
            <a:pathLst>
              <a:path extrusionOk="0" h="921062" w="703425">
                <a:moveTo>
                  <a:pt x="61384" y="0"/>
                </a:moveTo>
                <a:lnTo>
                  <a:pt x="642040" y="0"/>
                </a:lnTo>
                <a:cubicBezTo>
                  <a:pt x="675942" y="0"/>
                  <a:pt x="703425" y="27483"/>
                  <a:pt x="703425" y="61384"/>
                </a:cubicBezTo>
                <a:lnTo>
                  <a:pt x="703425" y="859678"/>
                </a:lnTo>
                <a:cubicBezTo>
                  <a:pt x="703425" y="875958"/>
                  <a:pt x="696958" y="891571"/>
                  <a:pt x="685446" y="903083"/>
                </a:cubicBezTo>
                <a:cubicBezTo>
                  <a:pt x="673934" y="914595"/>
                  <a:pt x="658321" y="921062"/>
                  <a:pt x="642040" y="921062"/>
                </a:cubicBezTo>
                <a:lnTo>
                  <a:pt x="61384" y="921062"/>
                </a:lnTo>
                <a:cubicBezTo>
                  <a:pt x="45104" y="921062"/>
                  <a:pt x="29491" y="914595"/>
                  <a:pt x="17979" y="903083"/>
                </a:cubicBezTo>
                <a:cubicBezTo>
                  <a:pt x="6467" y="891571"/>
                  <a:pt x="0" y="875958"/>
                  <a:pt x="0" y="859678"/>
                </a:cubicBezTo>
                <a:lnTo>
                  <a:pt x="0" y="61384"/>
                </a:lnTo>
                <a:cubicBezTo>
                  <a:pt x="0" y="45104"/>
                  <a:pt x="6467" y="29491"/>
                  <a:pt x="17979" y="17979"/>
                </a:cubicBezTo>
                <a:cubicBezTo>
                  <a:pt x="29491" y="6467"/>
                  <a:pt x="45104" y="0"/>
                  <a:pt x="61384" y="0"/>
                </a:cubicBezTo>
                <a:close/>
              </a:path>
            </a:pathLst>
          </a:custGeom>
          <a:blipFill rotWithShape="1">
            <a:blip r:embed="rId5">
              <a:alphaModFix/>
            </a:blip>
            <a:stretch>
              <a:fillRect b="0" l="-120401" r="-35706" t="0"/>
            </a:stretch>
          </a:blipFill>
          <a:ln cap="rnd" cmpd="sng" w="47625">
            <a:solidFill>
              <a:srgbClr val="39658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4"/>
          <p:cNvSpPr txBox="1"/>
          <p:nvPr/>
        </p:nvSpPr>
        <p:spPr>
          <a:xfrm>
            <a:off x="1432880" y="5092453"/>
            <a:ext cx="9923087" cy="2604317"/>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Sistemas robotizados y conexión directa con la historia clínica para dispensar medicamentos con seguridad, trazabilidad y máxima eficiencia.</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IA para prever consumos, evitar errores y optimizar recursos. Integrado con todos los módulos críticos, garantiza una farmacoterapia segura, rápida y personalizada.</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p:txBody>
      </p:sp>
      <p:sp>
        <p:nvSpPr>
          <p:cNvPr id="562" name="Google Shape;562;p24"/>
          <p:cNvSpPr txBox="1"/>
          <p:nvPr/>
        </p:nvSpPr>
        <p:spPr>
          <a:xfrm>
            <a:off x="1028700" y="2644251"/>
            <a:ext cx="10313932" cy="109056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4690" u="none" cap="none" strike="noStrike">
                <a:solidFill>
                  <a:srgbClr val="FFFFFF"/>
                </a:solidFill>
                <a:latin typeface="Arial"/>
                <a:ea typeface="Arial"/>
                <a:cs typeface="Arial"/>
                <a:sym typeface="Arial"/>
              </a:rPr>
              <a:t>PRECISION MEDICATION</a:t>
            </a:r>
            <a:endParaRPr/>
          </a:p>
        </p:txBody>
      </p:sp>
      <p:sp>
        <p:nvSpPr>
          <p:cNvPr id="563" name="Google Shape;563;p24"/>
          <p:cNvSpPr txBox="1"/>
          <p:nvPr/>
        </p:nvSpPr>
        <p:spPr>
          <a:xfrm>
            <a:off x="1028700" y="3229986"/>
            <a:ext cx="11920405" cy="1468961"/>
          </a:xfrm>
          <a:prstGeom prst="rect">
            <a:avLst/>
          </a:prstGeom>
          <a:noFill/>
          <a:ln>
            <a:noFill/>
          </a:ln>
        </p:spPr>
        <p:txBody>
          <a:bodyPr anchorCtr="0" anchor="t" bIns="0" lIns="0" spcFirstLastPara="1" rIns="0" wrap="square" tIns="0">
            <a:spAutoFit/>
          </a:bodyPr>
          <a:lstStyle/>
          <a:p>
            <a:pPr indent="0" lvl="0" marL="0" marR="0" rtl="0" algn="l">
              <a:lnSpc>
                <a:spcPct val="140003"/>
              </a:lnSpc>
              <a:spcBef>
                <a:spcPts val="0"/>
              </a:spcBef>
              <a:spcAft>
                <a:spcPts val="0"/>
              </a:spcAft>
              <a:buNone/>
            </a:pPr>
            <a:r>
              <a:rPr b="1" i="0" lang="en-US" sz="6082" u="none" cap="none" strike="noStrike">
                <a:solidFill>
                  <a:srgbClr val="54BAFF"/>
                </a:solidFill>
                <a:latin typeface="Arial"/>
                <a:ea typeface="Arial"/>
                <a:cs typeface="Arial"/>
                <a:sym typeface="Arial"/>
              </a:rPr>
              <a:t>MÓDULO DE FARMACIA</a:t>
            </a:r>
            <a:endParaRPr/>
          </a:p>
        </p:txBody>
      </p:sp>
      <p:sp>
        <p:nvSpPr>
          <p:cNvPr id="564" name="Google Shape;564;p24"/>
          <p:cNvSpPr txBox="1"/>
          <p:nvPr/>
        </p:nvSpPr>
        <p:spPr>
          <a:xfrm>
            <a:off x="2594744" y="1133971"/>
            <a:ext cx="4394159"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565" name="Google Shape;565;p24"/>
          <p:cNvSpPr txBox="1"/>
          <p:nvPr/>
        </p:nvSpPr>
        <p:spPr>
          <a:xfrm>
            <a:off x="2018001" y="9182100"/>
            <a:ext cx="4469423" cy="37766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566" name="Google Shape;566;p24"/>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24</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570" name="Shape 570"/>
        <p:cNvGrpSpPr/>
        <p:nvPr/>
      </p:nvGrpSpPr>
      <p:grpSpPr>
        <a:xfrm>
          <a:off x="0" y="0"/>
          <a:ext cx="0" cy="0"/>
          <a:chOff x="0" y="0"/>
          <a:chExt cx="0" cy="0"/>
        </a:xfrm>
      </p:grpSpPr>
      <p:grpSp>
        <p:nvGrpSpPr>
          <p:cNvPr id="571" name="Google Shape;571;p25"/>
          <p:cNvGrpSpPr/>
          <p:nvPr/>
        </p:nvGrpSpPr>
        <p:grpSpPr>
          <a:xfrm>
            <a:off x="17086365" y="9463840"/>
            <a:ext cx="1441031" cy="823160"/>
            <a:chOff x="0" y="-38100"/>
            <a:chExt cx="379531" cy="216799"/>
          </a:xfrm>
        </p:grpSpPr>
        <p:sp>
          <p:nvSpPr>
            <p:cNvPr id="572" name="Google Shape;572;p25"/>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573" name="Google Shape;573;p25"/>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574" name="Google Shape;574;p25"/>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25</a:t>
            </a:r>
            <a:endParaRPr/>
          </a:p>
        </p:txBody>
      </p:sp>
      <p:sp>
        <p:nvSpPr>
          <p:cNvPr id="575" name="Google Shape;575;p25"/>
          <p:cNvSpPr/>
          <p:nvPr/>
        </p:nvSpPr>
        <p:spPr>
          <a:xfrm>
            <a:off x="5040820" y="4732875"/>
            <a:ext cx="733520" cy="581481"/>
          </a:xfrm>
          <a:custGeom>
            <a:rect b="b" l="l" r="r" t="t"/>
            <a:pathLst>
              <a:path extrusionOk="0" h="581481" w="733520">
                <a:moveTo>
                  <a:pt x="0" y="0"/>
                </a:moveTo>
                <a:lnTo>
                  <a:pt x="733520" y="0"/>
                </a:lnTo>
                <a:lnTo>
                  <a:pt x="733520" y="581482"/>
                </a:lnTo>
                <a:lnTo>
                  <a:pt x="0" y="581482"/>
                </a:lnTo>
                <a:lnTo>
                  <a:pt x="0" y="0"/>
                </a:lnTo>
                <a:close/>
              </a:path>
            </a:pathLst>
          </a:custGeom>
          <a:blipFill rotWithShape="1">
            <a:blip r:embed="rId3">
              <a:alphaModFix/>
            </a:blip>
            <a:stretch>
              <a:fillRect b="0" l="0" r="0" t="0"/>
            </a:stretch>
          </a:blipFill>
          <a:ln>
            <a:noFill/>
          </a:ln>
        </p:spPr>
      </p:sp>
      <p:sp>
        <p:nvSpPr>
          <p:cNvPr id="576" name="Google Shape;576;p25"/>
          <p:cNvSpPr txBox="1"/>
          <p:nvPr/>
        </p:nvSpPr>
        <p:spPr>
          <a:xfrm>
            <a:off x="6303842" y="4675725"/>
            <a:ext cx="6943338" cy="878399"/>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INTEGRACIÓN DEL ROBOT DISPENSADOR DE MEDICAMENTOS (RDM)</a:t>
            </a:r>
            <a:endParaRPr/>
          </a:p>
        </p:txBody>
      </p:sp>
      <p:sp>
        <p:nvSpPr>
          <p:cNvPr id="577" name="Google Shape;577;p25"/>
          <p:cNvSpPr txBox="1"/>
          <p:nvPr/>
        </p:nvSpPr>
        <p:spPr>
          <a:xfrm>
            <a:off x="2018001" y="9182100"/>
            <a:ext cx="4469423" cy="37766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578" name="Google Shape;578;p25"/>
          <p:cNvSpPr/>
          <p:nvPr/>
        </p:nvSpPr>
        <p:spPr>
          <a:xfrm>
            <a:off x="1532619" y="694561"/>
            <a:ext cx="696122" cy="668277"/>
          </a:xfrm>
          <a:custGeom>
            <a:rect b="b" l="l" r="r" t="t"/>
            <a:pathLst>
              <a:path extrusionOk="0" h="668277" w="696122">
                <a:moveTo>
                  <a:pt x="0" y="0"/>
                </a:moveTo>
                <a:lnTo>
                  <a:pt x="696122" y="0"/>
                </a:lnTo>
                <a:lnTo>
                  <a:pt x="696122" y="668278"/>
                </a:lnTo>
                <a:lnTo>
                  <a:pt x="0" y="668278"/>
                </a:lnTo>
                <a:lnTo>
                  <a:pt x="0" y="0"/>
                </a:lnTo>
                <a:close/>
              </a:path>
            </a:pathLst>
          </a:custGeom>
          <a:blipFill rotWithShape="1">
            <a:blip r:embed="rId4">
              <a:alphaModFix/>
            </a:blip>
            <a:stretch>
              <a:fillRect b="0" l="0" r="0" t="0"/>
            </a:stretch>
          </a:blipFill>
          <a:ln>
            <a:noFill/>
          </a:ln>
        </p:spPr>
      </p:sp>
      <p:sp>
        <p:nvSpPr>
          <p:cNvPr id="579" name="Google Shape;579;p25"/>
          <p:cNvSpPr txBox="1"/>
          <p:nvPr/>
        </p:nvSpPr>
        <p:spPr>
          <a:xfrm>
            <a:off x="2483522" y="801740"/>
            <a:ext cx="4338716"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583" name="Shape 583"/>
        <p:cNvGrpSpPr/>
        <p:nvPr/>
      </p:nvGrpSpPr>
      <p:grpSpPr>
        <a:xfrm>
          <a:off x="0" y="0"/>
          <a:ext cx="0" cy="0"/>
          <a:chOff x="0" y="0"/>
          <a:chExt cx="0" cy="0"/>
        </a:xfrm>
      </p:grpSpPr>
      <p:sp>
        <p:nvSpPr>
          <p:cNvPr id="584" name="Google Shape;584;p26"/>
          <p:cNvSpPr/>
          <p:nvPr/>
        </p:nvSpPr>
        <p:spPr>
          <a:xfrm>
            <a:off x="1564397" y="1028700"/>
            <a:ext cx="696122" cy="668277"/>
          </a:xfrm>
          <a:custGeom>
            <a:rect b="b" l="l" r="r" t="t"/>
            <a:pathLst>
              <a:path extrusionOk="0" h="668277" w="696122">
                <a:moveTo>
                  <a:pt x="0" y="0"/>
                </a:moveTo>
                <a:lnTo>
                  <a:pt x="696122" y="0"/>
                </a:lnTo>
                <a:lnTo>
                  <a:pt x="696122" y="668277"/>
                </a:lnTo>
                <a:lnTo>
                  <a:pt x="0" y="668277"/>
                </a:lnTo>
                <a:lnTo>
                  <a:pt x="0" y="0"/>
                </a:lnTo>
                <a:close/>
              </a:path>
            </a:pathLst>
          </a:custGeom>
          <a:blipFill rotWithShape="1">
            <a:blip r:embed="rId3">
              <a:alphaModFix/>
            </a:blip>
            <a:stretch>
              <a:fillRect b="0" l="0" r="0" t="0"/>
            </a:stretch>
          </a:blipFill>
          <a:ln>
            <a:noFill/>
          </a:ln>
        </p:spPr>
      </p:sp>
      <p:sp>
        <p:nvSpPr>
          <p:cNvPr id="585" name="Google Shape;585;p26"/>
          <p:cNvSpPr/>
          <p:nvPr/>
        </p:nvSpPr>
        <p:spPr>
          <a:xfrm>
            <a:off x="13245036" y="-356329"/>
            <a:ext cx="11294975" cy="11294975"/>
          </a:xfrm>
          <a:custGeom>
            <a:rect b="b" l="l" r="r" t="t"/>
            <a:pathLst>
              <a:path extrusionOk="0" h="11294975" w="11294975">
                <a:moveTo>
                  <a:pt x="0" y="0"/>
                </a:moveTo>
                <a:lnTo>
                  <a:pt x="11294975" y="0"/>
                </a:lnTo>
                <a:lnTo>
                  <a:pt x="11294975" y="11294975"/>
                </a:lnTo>
                <a:lnTo>
                  <a:pt x="0" y="11294975"/>
                </a:lnTo>
                <a:lnTo>
                  <a:pt x="0" y="0"/>
                </a:lnTo>
                <a:close/>
              </a:path>
            </a:pathLst>
          </a:custGeom>
          <a:blipFill rotWithShape="1">
            <a:blip r:embed="rId4">
              <a:alphaModFix amt="18000"/>
            </a:blip>
            <a:stretch>
              <a:fillRect b="0" l="0" r="0" t="0"/>
            </a:stretch>
          </a:blipFill>
          <a:ln>
            <a:noFill/>
          </a:ln>
        </p:spPr>
      </p:sp>
      <p:grpSp>
        <p:nvGrpSpPr>
          <p:cNvPr id="586" name="Google Shape;586;p26"/>
          <p:cNvGrpSpPr/>
          <p:nvPr/>
        </p:nvGrpSpPr>
        <p:grpSpPr>
          <a:xfrm>
            <a:off x="17086365" y="9463840"/>
            <a:ext cx="1441031" cy="823160"/>
            <a:chOff x="0" y="-38100"/>
            <a:chExt cx="379531" cy="216799"/>
          </a:xfrm>
        </p:grpSpPr>
        <p:sp>
          <p:nvSpPr>
            <p:cNvPr id="587" name="Google Shape;587;p26"/>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588" name="Google Shape;588;p26"/>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589" name="Google Shape;589;p26"/>
          <p:cNvGrpSpPr/>
          <p:nvPr/>
        </p:nvGrpSpPr>
        <p:grpSpPr>
          <a:xfrm>
            <a:off x="-2693995" y="1973078"/>
            <a:ext cx="9909029" cy="9457792"/>
            <a:chOff x="-366471" y="-11891"/>
            <a:chExt cx="15572971" cy="14863810"/>
          </a:xfrm>
        </p:grpSpPr>
        <p:sp>
          <p:nvSpPr>
            <p:cNvPr id="590" name="Google Shape;590;p26"/>
            <p:cNvSpPr/>
            <p:nvPr/>
          </p:nvSpPr>
          <p:spPr>
            <a:xfrm>
              <a:off x="-366471" y="-11891"/>
              <a:ext cx="15572971" cy="14863810"/>
            </a:xfrm>
            <a:custGeom>
              <a:rect b="b" l="l" r="r" t="t"/>
              <a:pathLst>
                <a:path extrusionOk="0"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54B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6"/>
            <p:cNvSpPr/>
            <p:nvPr/>
          </p:nvSpPr>
          <p:spPr>
            <a:xfrm>
              <a:off x="-156193" y="188812"/>
              <a:ext cx="15152415" cy="14462405"/>
            </a:xfrm>
            <a:custGeom>
              <a:rect b="b" l="l" r="r" t="t"/>
              <a:pathLst>
                <a:path extrusionOk="0"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6"/>
            <p:cNvSpPr/>
            <p:nvPr/>
          </p:nvSpPr>
          <p:spPr>
            <a:xfrm>
              <a:off x="223301" y="551024"/>
              <a:ext cx="14393427" cy="13737979"/>
            </a:xfrm>
            <a:custGeom>
              <a:rect b="b" l="l" r="r" t="t"/>
              <a:pathLst>
                <a:path extrusionOk="0"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rotWithShape="1">
              <a:blip r:embed="rId5">
                <a:alphaModFix/>
              </a:blip>
              <a:stretch>
                <a:fillRect b="0" l="-41120" r="-41118"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 name="Google Shape;593;p26"/>
          <p:cNvSpPr txBox="1"/>
          <p:nvPr/>
        </p:nvSpPr>
        <p:spPr>
          <a:xfrm>
            <a:off x="2594744" y="1133971"/>
            <a:ext cx="4085184" cy="37766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594" name="Google Shape;594;p26"/>
          <p:cNvSpPr txBox="1"/>
          <p:nvPr/>
        </p:nvSpPr>
        <p:spPr>
          <a:xfrm>
            <a:off x="7607515" y="9182100"/>
            <a:ext cx="4469423" cy="37766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595" name="Google Shape;595;p26"/>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26</a:t>
            </a:r>
            <a:endParaRPr/>
          </a:p>
        </p:txBody>
      </p:sp>
      <p:sp>
        <p:nvSpPr>
          <p:cNvPr id="596" name="Google Shape;596;p26"/>
          <p:cNvSpPr txBox="1"/>
          <p:nvPr/>
        </p:nvSpPr>
        <p:spPr>
          <a:xfrm>
            <a:off x="6738644" y="1880753"/>
            <a:ext cx="11009033" cy="1684365"/>
          </a:xfrm>
          <a:prstGeom prst="rect">
            <a:avLst/>
          </a:prstGeom>
          <a:noFill/>
          <a:ln>
            <a:noFill/>
          </a:ln>
        </p:spPr>
        <p:txBody>
          <a:bodyPr anchorCtr="0" anchor="t" bIns="0" lIns="0" spcFirstLastPara="1" rIns="0" wrap="square" tIns="0">
            <a:spAutoFit/>
          </a:bodyPr>
          <a:lstStyle/>
          <a:p>
            <a:pPr indent="0" lvl="0" marL="0" marR="0" rtl="0" algn="l">
              <a:lnSpc>
                <a:spcPct val="140009"/>
              </a:lnSpc>
              <a:spcBef>
                <a:spcPts val="0"/>
              </a:spcBef>
              <a:spcAft>
                <a:spcPts val="0"/>
              </a:spcAft>
              <a:buNone/>
            </a:pPr>
            <a:r>
              <a:rPr b="0" i="0" lang="en-US" sz="4119" u="none" cap="none" strike="noStrike">
                <a:solidFill>
                  <a:srgbClr val="FFFFFF"/>
                </a:solidFill>
                <a:latin typeface="Arial"/>
                <a:ea typeface="Arial"/>
                <a:cs typeface="Arial"/>
                <a:sym typeface="Arial"/>
              </a:rPr>
              <a:t>HOSPITAL OPERATIONS BACKBONE</a:t>
            </a:r>
            <a:endParaRPr/>
          </a:p>
          <a:p>
            <a:pPr indent="0" lvl="0" marL="0" marR="0" rtl="0" algn="l">
              <a:lnSpc>
                <a:spcPct val="140009"/>
              </a:lnSpc>
              <a:spcBef>
                <a:spcPts val="0"/>
              </a:spcBef>
              <a:spcAft>
                <a:spcPts val="0"/>
              </a:spcAft>
              <a:buNone/>
            </a:pPr>
            <a:r>
              <a:t/>
            </a:r>
            <a:endParaRPr b="0" i="0" sz="4119" u="none" cap="none" strike="noStrike">
              <a:solidFill>
                <a:srgbClr val="FFFFFF"/>
              </a:solidFill>
              <a:latin typeface="Arial"/>
              <a:ea typeface="Arial"/>
              <a:cs typeface="Arial"/>
              <a:sym typeface="Arial"/>
            </a:endParaRPr>
          </a:p>
        </p:txBody>
      </p:sp>
      <p:sp>
        <p:nvSpPr>
          <p:cNvPr id="597" name="Google Shape;597;p26"/>
          <p:cNvSpPr txBox="1"/>
          <p:nvPr/>
        </p:nvSpPr>
        <p:spPr>
          <a:xfrm>
            <a:off x="6738644" y="2425275"/>
            <a:ext cx="11205926" cy="2587597"/>
          </a:xfrm>
          <a:prstGeom prst="rect">
            <a:avLst/>
          </a:prstGeom>
          <a:noFill/>
          <a:ln>
            <a:noFill/>
          </a:ln>
        </p:spPr>
        <p:txBody>
          <a:bodyPr anchorCtr="0" anchor="t" bIns="0" lIns="0" spcFirstLastPara="1" rIns="0" wrap="square" tIns="0">
            <a:spAutoFit/>
          </a:bodyPr>
          <a:lstStyle/>
          <a:p>
            <a:pPr indent="0" lvl="0" marL="0" marR="0" rtl="0" algn="l">
              <a:lnSpc>
                <a:spcPct val="140003"/>
              </a:lnSpc>
              <a:spcBef>
                <a:spcPts val="0"/>
              </a:spcBef>
              <a:spcAft>
                <a:spcPts val="0"/>
              </a:spcAft>
              <a:buNone/>
            </a:pPr>
            <a:r>
              <a:rPr b="1" i="0" lang="en-US" sz="6082" u="none" cap="none" strike="noStrike">
                <a:solidFill>
                  <a:srgbClr val="54BAFF"/>
                </a:solidFill>
                <a:latin typeface="Arial"/>
                <a:ea typeface="Arial"/>
                <a:cs typeface="Arial"/>
                <a:sym typeface="Arial"/>
              </a:rPr>
              <a:t>MÓDULO DE SERVICIOS AUXILIARES</a:t>
            </a:r>
            <a:endParaRPr/>
          </a:p>
        </p:txBody>
      </p:sp>
      <p:sp>
        <p:nvSpPr>
          <p:cNvPr id="598" name="Google Shape;598;p26"/>
          <p:cNvSpPr txBox="1"/>
          <p:nvPr/>
        </p:nvSpPr>
        <p:spPr>
          <a:xfrm>
            <a:off x="7778909" y="5674506"/>
            <a:ext cx="9007964" cy="2604317"/>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Mantenimiento, limpieza, lavandería y restauración conectados al sistema central para garantizar entornos seguros, limpios y funcionales.</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Con trazabilidad, automatización y respuesta en tiempo real, este módulo sostiene el día a día del hospital y libera a las áreas clínicas para centrarse en lo esencial: cuidar al paciente.</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602" name="Shape 602"/>
        <p:cNvGrpSpPr/>
        <p:nvPr/>
      </p:nvGrpSpPr>
      <p:grpSpPr>
        <a:xfrm>
          <a:off x="0" y="0"/>
          <a:ext cx="0" cy="0"/>
          <a:chOff x="0" y="0"/>
          <a:chExt cx="0" cy="0"/>
        </a:xfrm>
      </p:grpSpPr>
      <p:grpSp>
        <p:nvGrpSpPr>
          <p:cNvPr id="603" name="Google Shape;603;p27"/>
          <p:cNvGrpSpPr/>
          <p:nvPr/>
        </p:nvGrpSpPr>
        <p:grpSpPr>
          <a:xfrm>
            <a:off x="17086365" y="9463840"/>
            <a:ext cx="1441031" cy="823160"/>
            <a:chOff x="0" y="-38100"/>
            <a:chExt cx="379531" cy="216799"/>
          </a:xfrm>
        </p:grpSpPr>
        <p:sp>
          <p:nvSpPr>
            <p:cNvPr id="604" name="Google Shape;604;p27"/>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605" name="Google Shape;605;p27"/>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606" name="Google Shape;606;p27"/>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27</a:t>
            </a:r>
            <a:endParaRPr/>
          </a:p>
        </p:txBody>
      </p:sp>
      <p:sp>
        <p:nvSpPr>
          <p:cNvPr id="607" name="Google Shape;607;p27"/>
          <p:cNvSpPr/>
          <p:nvPr/>
        </p:nvSpPr>
        <p:spPr>
          <a:xfrm>
            <a:off x="4669990" y="4349511"/>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608" name="Google Shape;608;p27"/>
          <p:cNvSpPr txBox="1"/>
          <p:nvPr/>
        </p:nvSpPr>
        <p:spPr>
          <a:xfrm>
            <a:off x="5933013" y="4172477"/>
            <a:ext cx="7684997" cy="878399"/>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ROBOTS DE REPARACIÓN AUTÓNOMOS PARA MANTENIMIENTO</a:t>
            </a:r>
            <a:endParaRPr/>
          </a:p>
        </p:txBody>
      </p:sp>
      <p:sp>
        <p:nvSpPr>
          <p:cNvPr id="609" name="Google Shape;609;p27"/>
          <p:cNvSpPr/>
          <p:nvPr/>
        </p:nvSpPr>
        <p:spPr>
          <a:xfrm>
            <a:off x="4669990" y="5356008"/>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610" name="Google Shape;610;p27"/>
          <p:cNvSpPr txBox="1"/>
          <p:nvPr/>
        </p:nvSpPr>
        <p:spPr>
          <a:xfrm>
            <a:off x="5933013" y="5178974"/>
            <a:ext cx="7139623" cy="878399"/>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ASISTENTES ROBÓTICOS DE ALIMENTACIÓN</a:t>
            </a:r>
            <a:endParaRPr/>
          </a:p>
        </p:txBody>
      </p:sp>
      <p:sp>
        <p:nvSpPr>
          <p:cNvPr id="611" name="Google Shape;611;p27"/>
          <p:cNvSpPr txBox="1"/>
          <p:nvPr/>
        </p:nvSpPr>
        <p:spPr>
          <a:xfrm>
            <a:off x="2018001" y="9182100"/>
            <a:ext cx="4469423"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612" name="Google Shape;612;p27"/>
          <p:cNvSpPr/>
          <p:nvPr/>
        </p:nvSpPr>
        <p:spPr>
          <a:xfrm>
            <a:off x="1532619" y="694561"/>
            <a:ext cx="696122" cy="668277"/>
          </a:xfrm>
          <a:custGeom>
            <a:rect b="b" l="l" r="r" t="t"/>
            <a:pathLst>
              <a:path extrusionOk="0" h="668277" w="696122">
                <a:moveTo>
                  <a:pt x="0" y="0"/>
                </a:moveTo>
                <a:lnTo>
                  <a:pt x="696122" y="0"/>
                </a:lnTo>
                <a:lnTo>
                  <a:pt x="696122" y="668278"/>
                </a:lnTo>
                <a:lnTo>
                  <a:pt x="0" y="668278"/>
                </a:lnTo>
                <a:lnTo>
                  <a:pt x="0" y="0"/>
                </a:lnTo>
                <a:close/>
              </a:path>
            </a:pathLst>
          </a:custGeom>
          <a:blipFill rotWithShape="1">
            <a:blip r:embed="rId4">
              <a:alphaModFix/>
            </a:blip>
            <a:stretch>
              <a:fillRect b="0" l="0" r="0" t="0"/>
            </a:stretch>
          </a:blipFill>
          <a:ln>
            <a:noFill/>
          </a:ln>
        </p:spPr>
      </p:sp>
      <p:sp>
        <p:nvSpPr>
          <p:cNvPr id="613" name="Google Shape;613;p27"/>
          <p:cNvSpPr txBox="1"/>
          <p:nvPr/>
        </p:nvSpPr>
        <p:spPr>
          <a:xfrm>
            <a:off x="2483522" y="801740"/>
            <a:ext cx="4338716"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617" name="Shape 617"/>
        <p:cNvGrpSpPr/>
        <p:nvPr/>
      </p:nvGrpSpPr>
      <p:grpSpPr>
        <a:xfrm>
          <a:off x="0" y="0"/>
          <a:ext cx="0" cy="0"/>
          <a:chOff x="0" y="0"/>
          <a:chExt cx="0" cy="0"/>
        </a:xfrm>
      </p:grpSpPr>
      <p:sp>
        <p:nvSpPr>
          <p:cNvPr id="618" name="Google Shape;618;p28"/>
          <p:cNvSpPr/>
          <p:nvPr/>
        </p:nvSpPr>
        <p:spPr>
          <a:xfrm flipH="1">
            <a:off x="-5851825" y="0"/>
            <a:ext cx="11294975" cy="11294975"/>
          </a:xfrm>
          <a:custGeom>
            <a:rect b="b" l="l" r="r" t="t"/>
            <a:pathLst>
              <a:path extrusionOk="0" h="11294975" w="11294975">
                <a:moveTo>
                  <a:pt x="11294975" y="0"/>
                </a:moveTo>
                <a:lnTo>
                  <a:pt x="0" y="0"/>
                </a:lnTo>
                <a:lnTo>
                  <a:pt x="0" y="11294975"/>
                </a:lnTo>
                <a:lnTo>
                  <a:pt x="11294975" y="11294975"/>
                </a:lnTo>
                <a:lnTo>
                  <a:pt x="11294975" y="0"/>
                </a:lnTo>
                <a:close/>
              </a:path>
            </a:pathLst>
          </a:custGeom>
          <a:blipFill rotWithShape="1">
            <a:blip r:embed="rId3">
              <a:alphaModFix amt="18000"/>
            </a:blip>
            <a:stretch>
              <a:fillRect b="0" l="0" r="0" t="0"/>
            </a:stretch>
          </a:blipFill>
          <a:ln>
            <a:noFill/>
          </a:ln>
        </p:spPr>
      </p:sp>
      <p:grpSp>
        <p:nvGrpSpPr>
          <p:cNvPr id="619" name="Google Shape;619;p28"/>
          <p:cNvGrpSpPr/>
          <p:nvPr/>
        </p:nvGrpSpPr>
        <p:grpSpPr>
          <a:xfrm>
            <a:off x="1564397" y="4752271"/>
            <a:ext cx="16801377" cy="7400324"/>
            <a:chOff x="0" y="-38100"/>
            <a:chExt cx="4425054" cy="1949057"/>
          </a:xfrm>
        </p:grpSpPr>
        <p:sp>
          <p:nvSpPr>
            <p:cNvPr id="620" name="Google Shape;620;p28"/>
            <p:cNvSpPr/>
            <p:nvPr/>
          </p:nvSpPr>
          <p:spPr>
            <a:xfrm>
              <a:off x="0" y="0"/>
              <a:ext cx="4425054" cy="1910957"/>
            </a:xfrm>
            <a:custGeom>
              <a:rect b="b" l="l" r="r" t="t"/>
              <a:pathLst>
                <a:path extrusionOk="0" h="1910957" w="4425054">
                  <a:moveTo>
                    <a:pt x="28108" y="0"/>
                  </a:moveTo>
                  <a:lnTo>
                    <a:pt x="4396946" y="0"/>
                  </a:lnTo>
                  <a:cubicBezTo>
                    <a:pt x="4412469" y="0"/>
                    <a:pt x="4425054" y="12584"/>
                    <a:pt x="4425054" y="28108"/>
                  </a:cubicBezTo>
                  <a:lnTo>
                    <a:pt x="4425054" y="1882848"/>
                  </a:lnTo>
                  <a:cubicBezTo>
                    <a:pt x="4425054" y="1898372"/>
                    <a:pt x="4412469" y="1910957"/>
                    <a:pt x="4396946" y="1910957"/>
                  </a:cubicBezTo>
                  <a:lnTo>
                    <a:pt x="28108" y="1910957"/>
                  </a:lnTo>
                  <a:cubicBezTo>
                    <a:pt x="12584" y="1910957"/>
                    <a:pt x="0" y="1898372"/>
                    <a:pt x="0" y="1882848"/>
                  </a:cubicBezTo>
                  <a:lnTo>
                    <a:pt x="0" y="28108"/>
                  </a:lnTo>
                  <a:cubicBezTo>
                    <a:pt x="0" y="12584"/>
                    <a:pt x="12584" y="0"/>
                    <a:pt x="28108" y="0"/>
                  </a:cubicBezTo>
                  <a:close/>
                </a:path>
              </a:pathLst>
            </a:custGeom>
            <a:gradFill>
              <a:gsLst>
                <a:gs pos="0">
                  <a:srgbClr val="396587"/>
                </a:gs>
                <a:gs pos="100000">
                  <a:srgbClr val="000000">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8"/>
            <p:cNvSpPr txBox="1"/>
            <p:nvPr/>
          </p:nvSpPr>
          <p:spPr>
            <a:xfrm>
              <a:off x="0" y="-38100"/>
              <a:ext cx="4425054" cy="1949057"/>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622" name="Google Shape;622;p28"/>
          <p:cNvSpPr/>
          <p:nvPr/>
        </p:nvSpPr>
        <p:spPr>
          <a:xfrm>
            <a:off x="1564397" y="1028700"/>
            <a:ext cx="696122" cy="668277"/>
          </a:xfrm>
          <a:custGeom>
            <a:rect b="b" l="l" r="r" t="t"/>
            <a:pathLst>
              <a:path extrusionOk="0" h="668277" w="696122">
                <a:moveTo>
                  <a:pt x="0" y="0"/>
                </a:moveTo>
                <a:lnTo>
                  <a:pt x="696122" y="0"/>
                </a:lnTo>
                <a:lnTo>
                  <a:pt x="696122" y="668277"/>
                </a:lnTo>
                <a:lnTo>
                  <a:pt x="0" y="668277"/>
                </a:lnTo>
                <a:lnTo>
                  <a:pt x="0" y="0"/>
                </a:lnTo>
                <a:close/>
              </a:path>
            </a:pathLst>
          </a:custGeom>
          <a:blipFill rotWithShape="1">
            <a:blip r:embed="rId4">
              <a:alphaModFix/>
            </a:blip>
            <a:stretch>
              <a:fillRect b="0" l="0" r="0" t="0"/>
            </a:stretch>
          </a:blipFill>
          <a:ln>
            <a:noFill/>
          </a:ln>
        </p:spPr>
      </p:sp>
      <p:grpSp>
        <p:nvGrpSpPr>
          <p:cNvPr id="623" name="Google Shape;623;p28"/>
          <p:cNvGrpSpPr/>
          <p:nvPr/>
        </p:nvGrpSpPr>
        <p:grpSpPr>
          <a:xfrm>
            <a:off x="17086365" y="9463840"/>
            <a:ext cx="1441031" cy="823160"/>
            <a:chOff x="0" y="-38100"/>
            <a:chExt cx="379531" cy="216799"/>
          </a:xfrm>
        </p:grpSpPr>
        <p:sp>
          <p:nvSpPr>
            <p:cNvPr id="624" name="Google Shape;624;p28"/>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625" name="Google Shape;625;p28"/>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626" name="Google Shape;626;p28"/>
          <p:cNvGrpSpPr/>
          <p:nvPr/>
        </p:nvGrpSpPr>
        <p:grpSpPr>
          <a:xfrm>
            <a:off x="12970156" y="1694011"/>
            <a:ext cx="3884996" cy="3708082"/>
            <a:chOff x="-366471" y="-11891"/>
            <a:chExt cx="15572971" cy="14863810"/>
          </a:xfrm>
        </p:grpSpPr>
        <p:sp>
          <p:nvSpPr>
            <p:cNvPr id="627" name="Google Shape;627;p28"/>
            <p:cNvSpPr/>
            <p:nvPr/>
          </p:nvSpPr>
          <p:spPr>
            <a:xfrm>
              <a:off x="-366471" y="-11891"/>
              <a:ext cx="15572971" cy="14863810"/>
            </a:xfrm>
            <a:custGeom>
              <a:rect b="b" l="l" r="r" t="t"/>
              <a:pathLst>
                <a:path extrusionOk="0"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54B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8"/>
            <p:cNvSpPr/>
            <p:nvPr/>
          </p:nvSpPr>
          <p:spPr>
            <a:xfrm>
              <a:off x="-156193" y="188812"/>
              <a:ext cx="15152415" cy="14462405"/>
            </a:xfrm>
            <a:custGeom>
              <a:rect b="b" l="l" r="r" t="t"/>
              <a:pathLst>
                <a:path extrusionOk="0"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8"/>
            <p:cNvSpPr/>
            <p:nvPr/>
          </p:nvSpPr>
          <p:spPr>
            <a:xfrm>
              <a:off x="223301" y="551024"/>
              <a:ext cx="14393427" cy="13737979"/>
            </a:xfrm>
            <a:custGeom>
              <a:rect b="b" l="l" r="r" t="t"/>
              <a:pathLst>
                <a:path extrusionOk="0"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rotWithShape="1">
              <a:blip r:embed="rId5">
                <a:alphaModFix/>
              </a:blip>
              <a:stretch>
                <a:fillRect b="-14806" l="222" r="222" t="-14805"/>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 name="Google Shape;630;p28"/>
          <p:cNvGrpSpPr/>
          <p:nvPr/>
        </p:nvGrpSpPr>
        <p:grpSpPr>
          <a:xfrm>
            <a:off x="12970156" y="5703944"/>
            <a:ext cx="3884996" cy="3708082"/>
            <a:chOff x="-366471" y="-11891"/>
            <a:chExt cx="15572971" cy="14863810"/>
          </a:xfrm>
        </p:grpSpPr>
        <p:sp>
          <p:nvSpPr>
            <p:cNvPr id="631" name="Google Shape;631;p28"/>
            <p:cNvSpPr/>
            <p:nvPr/>
          </p:nvSpPr>
          <p:spPr>
            <a:xfrm>
              <a:off x="-366471" y="-11891"/>
              <a:ext cx="15572971" cy="14863810"/>
            </a:xfrm>
            <a:custGeom>
              <a:rect b="b" l="l" r="r" t="t"/>
              <a:pathLst>
                <a:path extrusionOk="0"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54B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8"/>
            <p:cNvSpPr/>
            <p:nvPr/>
          </p:nvSpPr>
          <p:spPr>
            <a:xfrm>
              <a:off x="-156193" y="188812"/>
              <a:ext cx="15152415" cy="14462405"/>
            </a:xfrm>
            <a:custGeom>
              <a:rect b="b" l="l" r="r" t="t"/>
              <a:pathLst>
                <a:path extrusionOk="0"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8"/>
            <p:cNvSpPr/>
            <p:nvPr/>
          </p:nvSpPr>
          <p:spPr>
            <a:xfrm>
              <a:off x="223301" y="551024"/>
              <a:ext cx="14393427" cy="13737979"/>
            </a:xfrm>
            <a:custGeom>
              <a:rect b="b" l="l" r="r" t="t"/>
              <a:pathLst>
                <a:path extrusionOk="0"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rotWithShape="1">
              <a:blip r:embed="rId6">
                <a:alphaModFix/>
              </a:blip>
              <a:stretch>
                <a:fillRect b="-10663" l="222" r="222" t="-10663"/>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 name="Google Shape;634;p28"/>
          <p:cNvSpPr txBox="1"/>
          <p:nvPr/>
        </p:nvSpPr>
        <p:spPr>
          <a:xfrm>
            <a:off x="1564397" y="2202278"/>
            <a:ext cx="11311050" cy="1543215"/>
          </a:xfrm>
          <a:prstGeom prst="rect">
            <a:avLst/>
          </a:prstGeom>
          <a:noFill/>
          <a:ln>
            <a:noFill/>
          </a:ln>
        </p:spPr>
        <p:txBody>
          <a:bodyPr anchorCtr="0" anchor="t" bIns="0" lIns="0" spcFirstLastPara="1" rIns="0" wrap="square" tIns="0">
            <a:spAutoFit/>
          </a:bodyPr>
          <a:lstStyle/>
          <a:p>
            <a:pPr indent="0" lvl="0" marL="0" marR="0" rtl="0" algn="l">
              <a:lnSpc>
                <a:spcPct val="140026"/>
              </a:lnSpc>
              <a:spcBef>
                <a:spcPts val="0"/>
              </a:spcBef>
              <a:spcAft>
                <a:spcPts val="0"/>
              </a:spcAft>
              <a:buNone/>
            </a:pPr>
            <a:r>
              <a:rPr b="0" i="0" lang="en-US" sz="3775" u="none" cap="none" strike="noStrike">
                <a:solidFill>
                  <a:srgbClr val="FFFFFF"/>
                </a:solidFill>
                <a:latin typeface="Arial"/>
                <a:ea typeface="Arial"/>
                <a:cs typeface="Arial"/>
                <a:sym typeface="Arial"/>
              </a:rPr>
              <a:t>SPECIALIZED EXPERTISE NETWORK</a:t>
            </a:r>
            <a:endParaRPr/>
          </a:p>
          <a:p>
            <a:pPr indent="0" lvl="0" marL="0" marR="0" rtl="0" algn="l">
              <a:lnSpc>
                <a:spcPct val="139989"/>
              </a:lnSpc>
              <a:spcBef>
                <a:spcPts val="0"/>
              </a:spcBef>
              <a:spcAft>
                <a:spcPts val="0"/>
              </a:spcAft>
              <a:buNone/>
            </a:pPr>
            <a:r>
              <a:t/>
            </a:r>
            <a:endParaRPr b="0" i="0" sz="3775" u="none" cap="none" strike="noStrike">
              <a:solidFill>
                <a:srgbClr val="FFFFFF"/>
              </a:solidFill>
              <a:latin typeface="Arial"/>
              <a:ea typeface="Arial"/>
              <a:cs typeface="Arial"/>
              <a:sym typeface="Arial"/>
            </a:endParaRPr>
          </a:p>
        </p:txBody>
      </p:sp>
      <p:sp>
        <p:nvSpPr>
          <p:cNvPr id="635" name="Google Shape;635;p28"/>
          <p:cNvSpPr txBox="1"/>
          <p:nvPr/>
        </p:nvSpPr>
        <p:spPr>
          <a:xfrm>
            <a:off x="1564397" y="2886574"/>
            <a:ext cx="9898265" cy="243014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US" sz="4055" u="none" cap="none" strike="noStrike">
                <a:solidFill>
                  <a:srgbClr val="54BAFF"/>
                </a:solidFill>
                <a:latin typeface="Arial"/>
                <a:ea typeface="Arial"/>
                <a:cs typeface="Arial"/>
                <a:sym typeface="Arial"/>
              </a:rPr>
              <a:t>MÓDULO DE ESPECIALIDADES CLÍNICAS</a:t>
            </a:r>
            <a:endParaRPr/>
          </a:p>
          <a:p>
            <a:pPr indent="0" lvl="0" marL="0" marR="0" rtl="0" algn="l">
              <a:lnSpc>
                <a:spcPct val="140000"/>
              </a:lnSpc>
              <a:spcBef>
                <a:spcPts val="0"/>
              </a:spcBef>
              <a:spcAft>
                <a:spcPts val="0"/>
              </a:spcAft>
              <a:buNone/>
            </a:pPr>
            <a:r>
              <a:t/>
            </a:r>
            <a:endParaRPr b="1" i="0" sz="4055" u="none" cap="none" strike="noStrike">
              <a:solidFill>
                <a:srgbClr val="54BAFF"/>
              </a:solidFill>
              <a:latin typeface="Arial"/>
              <a:ea typeface="Arial"/>
              <a:cs typeface="Arial"/>
              <a:sym typeface="Arial"/>
            </a:endParaRPr>
          </a:p>
        </p:txBody>
      </p:sp>
      <p:sp>
        <p:nvSpPr>
          <p:cNvPr id="636" name="Google Shape;636;p28"/>
          <p:cNvSpPr txBox="1"/>
          <p:nvPr/>
        </p:nvSpPr>
        <p:spPr>
          <a:xfrm>
            <a:off x="2594744" y="1133971"/>
            <a:ext cx="5336735"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637" name="Google Shape;637;p28"/>
          <p:cNvSpPr txBox="1"/>
          <p:nvPr/>
        </p:nvSpPr>
        <p:spPr>
          <a:xfrm>
            <a:off x="2018001" y="9182100"/>
            <a:ext cx="4469423"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638" name="Google Shape;638;p28"/>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28</a:t>
            </a:r>
            <a:endParaRPr/>
          </a:p>
        </p:txBody>
      </p:sp>
      <p:sp>
        <p:nvSpPr>
          <p:cNvPr id="639" name="Google Shape;639;p28"/>
          <p:cNvSpPr txBox="1"/>
          <p:nvPr/>
        </p:nvSpPr>
        <p:spPr>
          <a:xfrm>
            <a:off x="2594744" y="5259570"/>
            <a:ext cx="9007964" cy="3718875"/>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Dermatología, oftalmología, ORL, nefrología, urología, endocrinología y más.</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 Tecnología específica, atención precisa y conexión total con el resto del hospital para garantizar un abordaje clínico integral y coordinado</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Este módulo complementa y refuerza la capacidad asistencial del sistema, asegurando una atención especializada, eficiente y centrada en el paciente.</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643" name="Shape 643"/>
        <p:cNvGrpSpPr/>
        <p:nvPr/>
      </p:nvGrpSpPr>
      <p:grpSpPr>
        <a:xfrm>
          <a:off x="0" y="0"/>
          <a:ext cx="0" cy="0"/>
          <a:chOff x="0" y="0"/>
          <a:chExt cx="0" cy="0"/>
        </a:xfrm>
      </p:grpSpPr>
      <p:grpSp>
        <p:nvGrpSpPr>
          <p:cNvPr id="644" name="Google Shape;644;p29"/>
          <p:cNvGrpSpPr/>
          <p:nvPr/>
        </p:nvGrpSpPr>
        <p:grpSpPr>
          <a:xfrm>
            <a:off x="17086365" y="9463840"/>
            <a:ext cx="1441031" cy="823160"/>
            <a:chOff x="0" y="-38100"/>
            <a:chExt cx="379531" cy="216799"/>
          </a:xfrm>
        </p:grpSpPr>
        <p:sp>
          <p:nvSpPr>
            <p:cNvPr id="645" name="Google Shape;645;p29"/>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646" name="Google Shape;646;p29"/>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647" name="Google Shape;647;p29"/>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29</a:t>
            </a:r>
            <a:endParaRPr/>
          </a:p>
        </p:txBody>
      </p:sp>
      <p:sp>
        <p:nvSpPr>
          <p:cNvPr id="648" name="Google Shape;648;p29"/>
          <p:cNvSpPr/>
          <p:nvPr/>
        </p:nvSpPr>
        <p:spPr>
          <a:xfrm>
            <a:off x="1152525" y="3144930"/>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649" name="Google Shape;649;p29"/>
          <p:cNvSpPr txBox="1"/>
          <p:nvPr/>
        </p:nvSpPr>
        <p:spPr>
          <a:xfrm>
            <a:off x="2234106" y="2967896"/>
            <a:ext cx="7071289" cy="878399"/>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TELEDERMATOLOGÍA CON IA PARA DIAGNÓSTICO DE LESIONES CUTÁNEAS</a:t>
            </a:r>
            <a:endParaRPr/>
          </a:p>
        </p:txBody>
      </p:sp>
      <p:sp>
        <p:nvSpPr>
          <p:cNvPr id="650" name="Google Shape;650;p29"/>
          <p:cNvSpPr/>
          <p:nvPr/>
        </p:nvSpPr>
        <p:spPr>
          <a:xfrm>
            <a:off x="1152525" y="4151426"/>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651" name="Google Shape;651;p29"/>
          <p:cNvSpPr txBox="1"/>
          <p:nvPr/>
        </p:nvSpPr>
        <p:spPr>
          <a:xfrm>
            <a:off x="2234106" y="3974392"/>
            <a:ext cx="6852278" cy="878399"/>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ROBOTS DE APLICACIÓN DE TRATAMIENTOS TÓPICOS</a:t>
            </a:r>
            <a:endParaRPr/>
          </a:p>
        </p:txBody>
      </p:sp>
      <p:sp>
        <p:nvSpPr>
          <p:cNvPr id="652" name="Google Shape;652;p29"/>
          <p:cNvSpPr/>
          <p:nvPr/>
        </p:nvSpPr>
        <p:spPr>
          <a:xfrm>
            <a:off x="1152525" y="5199632"/>
            <a:ext cx="733520" cy="581481"/>
          </a:xfrm>
          <a:custGeom>
            <a:rect b="b" l="l" r="r" t="t"/>
            <a:pathLst>
              <a:path extrusionOk="0" h="581481" w="733520">
                <a:moveTo>
                  <a:pt x="0" y="0"/>
                </a:moveTo>
                <a:lnTo>
                  <a:pt x="733520" y="0"/>
                </a:lnTo>
                <a:lnTo>
                  <a:pt x="733520" y="581482"/>
                </a:lnTo>
                <a:lnTo>
                  <a:pt x="0" y="581482"/>
                </a:lnTo>
                <a:lnTo>
                  <a:pt x="0" y="0"/>
                </a:lnTo>
                <a:close/>
              </a:path>
            </a:pathLst>
          </a:custGeom>
          <a:blipFill rotWithShape="1">
            <a:blip r:embed="rId3">
              <a:alphaModFix/>
            </a:blip>
            <a:stretch>
              <a:fillRect b="0" l="0" r="0" t="0"/>
            </a:stretch>
          </a:blipFill>
          <a:ln>
            <a:noFill/>
          </a:ln>
        </p:spPr>
      </p:sp>
      <p:sp>
        <p:nvSpPr>
          <p:cNvPr id="653" name="Google Shape;653;p29"/>
          <p:cNvSpPr txBox="1"/>
          <p:nvPr/>
        </p:nvSpPr>
        <p:spPr>
          <a:xfrm>
            <a:off x="2234106" y="4975596"/>
            <a:ext cx="6852278" cy="878399"/>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DIAGNÓSTICO DE RETINOPATÍA DIABÉTICA CON IA</a:t>
            </a:r>
            <a:endParaRPr/>
          </a:p>
        </p:txBody>
      </p:sp>
      <p:sp>
        <p:nvSpPr>
          <p:cNvPr id="654" name="Google Shape;654;p29"/>
          <p:cNvSpPr/>
          <p:nvPr/>
        </p:nvSpPr>
        <p:spPr>
          <a:xfrm>
            <a:off x="1152525" y="6177663"/>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655" name="Google Shape;655;p29"/>
          <p:cNvSpPr txBox="1"/>
          <p:nvPr/>
        </p:nvSpPr>
        <p:spPr>
          <a:xfrm>
            <a:off x="2234106" y="6221860"/>
            <a:ext cx="6852278" cy="435937"/>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CIRUGÍA OCULAR ASISTIDA POR ROBOTS</a:t>
            </a:r>
            <a:endParaRPr/>
          </a:p>
        </p:txBody>
      </p:sp>
      <p:sp>
        <p:nvSpPr>
          <p:cNvPr id="656" name="Google Shape;656;p29"/>
          <p:cNvSpPr/>
          <p:nvPr/>
        </p:nvSpPr>
        <p:spPr>
          <a:xfrm>
            <a:off x="1152525" y="7172680"/>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657" name="Google Shape;657;p29"/>
          <p:cNvSpPr txBox="1"/>
          <p:nvPr/>
        </p:nvSpPr>
        <p:spPr>
          <a:xfrm>
            <a:off x="2234106" y="6995646"/>
            <a:ext cx="6852278" cy="878399"/>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LENTILLAS INTELIGENTES PARA PRESIÓN INTRAOCULAR</a:t>
            </a:r>
            <a:endParaRPr/>
          </a:p>
        </p:txBody>
      </p:sp>
      <p:sp>
        <p:nvSpPr>
          <p:cNvPr id="658" name="Google Shape;658;p29"/>
          <p:cNvSpPr/>
          <p:nvPr/>
        </p:nvSpPr>
        <p:spPr>
          <a:xfrm>
            <a:off x="9444788" y="3435671"/>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659" name="Google Shape;659;p29"/>
          <p:cNvSpPr txBox="1"/>
          <p:nvPr/>
        </p:nvSpPr>
        <p:spPr>
          <a:xfrm>
            <a:off x="10593714" y="3549377"/>
            <a:ext cx="6852278" cy="878399"/>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WEARABLES PARA MONITOREO DE LA AUDICIÓN</a:t>
            </a:r>
            <a:endParaRPr/>
          </a:p>
        </p:txBody>
      </p:sp>
      <p:sp>
        <p:nvSpPr>
          <p:cNvPr id="660" name="Google Shape;660;p29"/>
          <p:cNvSpPr txBox="1"/>
          <p:nvPr/>
        </p:nvSpPr>
        <p:spPr>
          <a:xfrm>
            <a:off x="2018001" y="9182100"/>
            <a:ext cx="4469423"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661" name="Google Shape;661;p29"/>
          <p:cNvSpPr/>
          <p:nvPr/>
        </p:nvSpPr>
        <p:spPr>
          <a:xfrm>
            <a:off x="1532619" y="694561"/>
            <a:ext cx="696122" cy="668277"/>
          </a:xfrm>
          <a:custGeom>
            <a:rect b="b" l="l" r="r" t="t"/>
            <a:pathLst>
              <a:path extrusionOk="0" h="668277" w="696122">
                <a:moveTo>
                  <a:pt x="0" y="0"/>
                </a:moveTo>
                <a:lnTo>
                  <a:pt x="696122" y="0"/>
                </a:lnTo>
                <a:lnTo>
                  <a:pt x="696122" y="668278"/>
                </a:lnTo>
                <a:lnTo>
                  <a:pt x="0" y="668278"/>
                </a:lnTo>
                <a:lnTo>
                  <a:pt x="0" y="0"/>
                </a:lnTo>
                <a:close/>
              </a:path>
            </a:pathLst>
          </a:custGeom>
          <a:blipFill rotWithShape="1">
            <a:blip r:embed="rId4">
              <a:alphaModFix/>
            </a:blip>
            <a:stretch>
              <a:fillRect b="0" l="0" r="0" t="0"/>
            </a:stretch>
          </a:blipFill>
          <a:ln>
            <a:noFill/>
          </a:ln>
        </p:spPr>
      </p:sp>
      <p:sp>
        <p:nvSpPr>
          <p:cNvPr id="662" name="Google Shape;662;p29"/>
          <p:cNvSpPr txBox="1"/>
          <p:nvPr/>
        </p:nvSpPr>
        <p:spPr>
          <a:xfrm>
            <a:off x="2483522" y="801740"/>
            <a:ext cx="4338716"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663" name="Google Shape;663;p29"/>
          <p:cNvSpPr/>
          <p:nvPr/>
        </p:nvSpPr>
        <p:spPr>
          <a:xfrm>
            <a:off x="9444788" y="4465023"/>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664" name="Google Shape;664;p29"/>
          <p:cNvSpPr txBox="1"/>
          <p:nvPr/>
        </p:nvSpPr>
        <p:spPr>
          <a:xfrm>
            <a:off x="10593714" y="4602150"/>
            <a:ext cx="6852278" cy="878399"/>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ROBOTS PARA CIRUGÍA ENDOSCÓPICA DE SENOS</a:t>
            </a:r>
            <a:endParaRPr/>
          </a:p>
        </p:txBody>
      </p:sp>
      <p:sp>
        <p:nvSpPr>
          <p:cNvPr id="665" name="Google Shape;665;p29"/>
          <p:cNvSpPr/>
          <p:nvPr/>
        </p:nvSpPr>
        <p:spPr>
          <a:xfrm>
            <a:off x="9444788" y="5495822"/>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666" name="Google Shape;666;p29"/>
          <p:cNvSpPr txBox="1"/>
          <p:nvPr/>
        </p:nvSpPr>
        <p:spPr>
          <a:xfrm>
            <a:off x="10535097" y="5829878"/>
            <a:ext cx="7071289" cy="435937"/>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REMOTO DE TIROIDES</a:t>
            </a:r>
            <a:endParaRPr/>
          </a:p>
        </p:txBody>
      </p:sp>
      <p:sp>
        <p:nvSpPr>
          <p:cNvPr id="667" name="Google Shape;667;p29"/>
          <p:cNvSpPr/>
          <p:nvPr/>
        </p:nvSpPr>
        <p:spPr>
          <a:xfrm>
            <a:off x="9444788" y="6502318"/>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668" name="Google Shape;668;p29"/>
          <p:cNvSpPr txBox="1"/>
          <p:nvPr/>
        </p:nvSpPr>
        <p:spPr>
          <a:xfrm>
            <a:off x="10530733" y="6616025"/>
            <a:ext cx="6852278" cy="1320862"/>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ROBOTS PARA ADMINISTRACIÓN DE HORMONAS</a:t>
            </a:r>
            <a:endParaRPr/>
          </a:p>
          <a:p>
            <a:pPr indent="0" lvl="0" marL="0" marR="0" rtl="0" algn="l">
              <a:lnSpc>
                <a:spcPct val="140023"/>
              </a:lnSpc>
              <a:spcBef>
                <a:spcPts val="0"/>
              </a:spcBef>
              <a:spcAft>
                <a:spcPts val="0"/>
              </a:spcAft>
              <a:buNone/>
            </a:pPr>
            <a:r>
              <a:t/>
            </a:r>
            <a:endParaRPr b="0" i="0" sz="2506" u="none" cap="none" strike="noStrike">
              <a:solidFill>
                <a:srgbClr val="FFFFFF"/>
              </a:solidFill>
              <a:latin typeface="Gruppo"/>
              <a:ea typeface="Gruppo"/>
              <a:cs typeface="Gruppo"/>
              <a:sym typeface="Grupp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121" name="Shape 121"/>
        <p:cNvGrpSpPr/>
        <p:nvPr/>
      </p:nvGrpSpPr>
      <p:grpSpPr>
        <a:xfrm>
          <a:off x="0" y="0"/>
          <a:ext cx="0" cy="0"/>
          <a:chOff x="0" y="0"/>
          <a:chExt cx="0" cy="0"/>
        </a:xfrm>
      </p:grpSpPr>
      <p:sp>
        <p:nvSpPr>
          <p:cNvPr id="122" name="Google Shape;122;p3"/>
          <p:cNvSpPr/>
          <p:nvPr/>
        </p:nvSpPr>
        <p:spPr>
          <a:xfrm flipH="1">
            <a:off x="-4972826" y="-314299"/>
            <a:ext cx="11294975" cy="11294975"/>
          </a:xfrm>
          <a:custGeom>
            <a:rect b="b" l="l" r="r" t="t"/>
            <a:pathLst>
              <a:path extrusionOk="0" h="11294975" w="11294975">
                <a:moveTo>
                  <a:pt x="11294975" y="0"/>
                </a:moveTo>
                <a:lnTo>
                  <a:pt x="0" y="0"/>
                </a:lnTo>
                <a:lnTo>
                  <a:pt x="0" y="11294975"/>
                </a:lnTo>
                <a:lnTo>
                  <a:pt x="11294975" y="11294975"/>
                </a:lnTo>
                <a:lnTo>
                  <a:pt x="11294975" y="0"/>
                </a:lnTo>
                <a:close/>
              </a:path>
            </a:pathLst>
          </a:custGeom>
          <a:blipFill rotWithShape="1">
            <a:blip r:embed="rId3">
              <a:alphaModFix amt="18000"/>
            </a:blip>
            <a:stretch>
              <a:fillRect b="0" l="0" r="0" t="0"/>
            </a:stretch>
          </a:blipFill>
          <a:ln>
            <a:noFill/>
          </a:ln>
        </p:spPr>
      </p:sp>
      <p:sp>
        <p:nvSpPr>
          <p:cNvPr id="123" name="Google Shape;123;p3"/>
          <p:cNvSpPr/>
          <p:nvPr/>
        </p:nvSpPr>
        <p:spPr>
          <a:xfrm>
            <a:off x="1564397" y="1028700"/>
            <a:ext cx="696122" cy="668277"/>
          </a:xfrm>
          <a:custGeom>
            <a:rect b="b" l="l" r="r" t="t"/>
            <a:pathLst>
              <a:path extrusionOk="0" h="668277" w="696122">
                <a:moveTo>
                  <a:pt x="0" y="0"/>
                </a:moveTo>
                <a:lnTo>
                  <a:pt x="696122" y="0"/>
                </a:lnTo>
                <a:lnTo>
                  <a:pt x="696122" y="668277"/>
                </a:lnTo>
                <a:lnTo>
                  <a:pt x="0" y="668277"/>
                </a:lnTo>
                <a:lnTo>
                  <a:pt x="0" y="0"/>
                </a:lnTo>
                <a:close/>
              </a:path>
            </a:pathLst>
          </a:custGeom>
          <a:blipFill rotWithShape="1">
            <a:blip r:embed="rId4">
              <a:alphaModFix/>
            </a:blip>
            <a:stretch>
              <a:fillRect b="0" l="0" r="0" t="0"/>
            </a:stretch>
          </a:blipFill>
          <a:ln>
            <a:noFill/>
          </a:ln>
        </p:spPr>
      </p:sp>
      <p:grpSp>
        <p:nvGrpSpPr>
          <p:cNvPr id="124" name="Google Shape;124;p3"/>
          <p:cNvGrpSpPr/>
          <p:nvPr/>
        </p:nvGrpSpPr>
        <p:grpSpPr>
          <a:xfrm>
            <a:off x="17086365" y="9463840"/>
            <a:ext cx="1441031" cy="823160"/>
            <a:chOff x="0" y="-38100"/>
            <a:chExt cx="379531" cy="216799"/>
          </a:xfrm>
        </p:grpSpPr>
        <p:sp>
          <p:nvSpPr>
            <p:cNvPr id="125" name="Google Shape;125;p3"/>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126" name="Google Shape;126;p3"/>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27" name="Google Shape;127;p3"/>
          <p:cNvSpPr/>
          <p:nvPr/>
        </p:nvSpPr>
        <p:spPr>
          <a:xfrm>
            <a:off x="8540411" y="4296765"/>
            <a:ext cx="615909" cy="488248"/>
          </a:xfrm>
          <a:custGeom>
            <a:rect b="b" l="l" r="r" t="t"/>
            <a:pathLst>
              <a:path extrusionOk="0" h="488248" w="615909">
                <a:moveTo>
                  <a:pt x="0" y="0"/>
                </a:moveTo>
                <a:lnTo>
                  <a:pt x="615909" y="0"/>
                </a:lnTo>
                <a:lnTo>
                  <a:pt x="615909" y="488248"/>
                </a:lnTo>
                <a:lnTo>
                  <a:pt x="0" y="488248"/>
                </a:lnTo>
                <a:lnTo>
                  <a:pt x="0" y="0"/>
                </a:lnTo>
                <a:close/>
              </a:path>
            </a:pathLst>
          </a:custGeom>
          <a:blipFill rotWithShape="1">
            <a:blip r:embed="rId5">
              <a:alphaModFix/>
            </a:blip>
            <a:stretch>
              <a:fillRect b="0" l="0" r="0" t="0"/>
            </a:stretch>
          </a:blipFill>
          <a:ln>
            <a:noFill/>
          </a:ln>
        </p:spPr>
      </p:sp>
      <p:sp>
        <p:nvSpPr>
          <p:cNvPr id="128" name="Google Shape;128;p3"/>
          <p:cNvSpPr txBox="1"/>
          <p:nvPr/>
        </p:nvSpPr>
        <p:spPr>
          <a:xfrm>
            <a:off x="9600923" y="4879851"/>
            <a:ext cx="7942302" cy="1489760"/>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La tecnología aplicada en cada capa –IA, monitoreo en tiempo real, plataformas de telemedicina– potencia al profesional sin reemplazarlo. Aquí, la innovación nunca sustituye el contacto humano: lo acompaña, lo mejora y lo amplifica.</a:t>
            </a:r>
            <a:endParaRPr/>
          </a:p>
        </p:txBody>
      </p:sp>
      <p:sp>
        <p:nvSpPr>
          <p:cNvPr id="129" name="Google Shape;129;p3"/>
          <p:cNvSpPr txBox="1"/>
          <p:nvPr/>
        </p:nvSpPr>
        <p:spPr>
          <a:xfrm>
            <a:off x="1525603" y="3602831"/>
            <a:ext cx="5568079" cy="1278826"/>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3115" u="none" cap="none" strike="noStrike">
                <a:solidFill>
                  <a:srgbClr val="FFFFFF"/>
                </a:solidFill>
                <a:latin typeface="Arial"/>
                <a:ea typeface="Arial"/>
                <a:cs typeface="Arial"/>
                <a:sym typeface="Arial"/>
              </a:rPr>
              <a:t>ARQUITECTURA ASISTENCIAL MODULAR</a:t>
            </a:r>
            <a:endParaRPr/>
          </a:p>
        </p:txBody>
      </p:sp>
      <p:sp>
        <p:nvSpPr>
          <p:cNvPr id="130" name="Google Shape;130;p3"/>
          <p:cNvSpPr txBox="1"/>
          <p:nvPr/>
        </p:nvSpPr>
        <p:spPr>
          <a:xfrm>
            <a:off x="1495725" y="4600293"/>
            <a:ext cx="6021313" cy="1647452"/>
          </a:xfrm>
          <a:prstGeom prst="rect">
            <a:avLst/>
          </a:prstGeom>
          <a:noFill/>
          <a:ln>
            <a:noFill/>
          </a:ln>
        </p:spPr>
        <p:txBody>
          <a:bodyPr anchorCtr="0" anchor="t" bIns="0" lIns="0" spcFirstLastPara="1" rIns="0" wrap="square" tIns="0">
            <a:spAutoFit/>
          </a:bodyPr>
          <a:lstStyle/>
          <a:p>
            <a:pPr indent="0" lvl="0" marL="0" marR="0" rtl="0" algn="l">
              <a:lnSpc>
                <a:spcPct val="104997"/>
              </a:lnSpc>
              <a:spcBef>
                <a:spcPts val="0"/>
              </a:spcBef>
              <a:spcAft>
                <a:spcPts val="0"/>
              </a:spcAft>
              <a:buNone/>
            </a:pPr>
            <a:r>
              <a:rPr b="1" i="0" lang="en-US" sz="3382" u="none" cap="none" strike="noStrike">
                <a:solidFill>
                  <a:srgbClr val="54BAFF"/>
                </a:solidFill>
                <a:latin typeface="Arial"/>
                <a:ea typeface="Arial"/>
                <a:cs typeface="Arial"/>
                <a:sym typeface="Arial"/>
              </a:rPr>
              <a:t>UN MODELO FLEXIBLE, INTERCONECTADO Y HUMANO</a:t>
            </a:r>
            <a:endParaRPr/>
          </a:p>
        </p:txBody>
      </p:sp>
      <p:sp>
        <p:nvSpPr>
          <p:cNvPr id="131" name="Google Shape;131;p3"/>
          <p:cNvSpPr txBox="1"/>
          <p:nvPr/>
        </p:nvSpPr>
        <p:spPr>
          <a:xfrm>
            <a:off x="2594744" y="1133971"/>
            <a:ext cx="456761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132" name="Google Shape;132;p3"/>
          <p:cNvSpPr txBox="1"/>
          <p:nvPr/>
        </p:nvSpPr>
        <p:spPr>
          <a:xfrm>
            <a:off x="2018001" y="9182100"/>
            <a:ext cx="4469423"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133" name="Google Shape;133;p3"/>
          <p:cNvSpPr txBox="1"/>
          <p:nvPr/>
        </p:nvSpPr>
        <p:spPr>
          <a:xfrm>
            <a:off x="17433350" y="9720792"/>
            <a:ext cx="511220" cy="377717"/>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03</a:t>
            </a:r>
            <a:endParaRPr/>
          </a:p>
        </p:txBody>
      </p:sp>
      <p:sp>
        <p:nvSpPr>
          <p:cNvPr id="134" name="Google Shape;134;p3"/>
          <p:cNvSpPr txBox="1"/>
          <p:nvPr/>
        </p:nvSpPr>
        <p:spPr>
          <a:xfrm>
            <a:off x="9600923" y="4239615"/>
            <a:ext cx="6159669" cy="375203"/>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INNOVACIÓN CON CALIDEZ HUMANA</a:t>
            </a:r>
            <a:endParaRPr/>
          </a:p>
        </p:txBody>
      </p:sp>
      <p:sp>
        <p:nvSpPr>
          <p:cNvPr id="135" name="Google Shape;135;p3"/>
          <p:cNvSpPr/>
          <p:nvPr/>
        </p:nvSpPr>
        <p:spPr>
          <a:xfrm>
            <a:off x="8540411" y="6909514"/>
            <a:ext cx="615909" cy="488248"/>
          </a:xfrm>
          <a:custGeom>
            <a:rect b="b" l="l" r="r" t="t"/>
            <a:pathLst>
              <a:path extrusionOk="0" h="488248" w="615909">
                <a:moveTo>
                  <a:pt x="0" y="0"/>
                </a:moveTo>
                <a:lnTo>
                  <a:pt x="615909" y="0"/>
                </a:lnTo>
                <a:lnTo>
                  <a:pt x="615909" y="488248"/>
                </a:lnTo>
                <a:lnTo>
                  <a:pt x="0" y="488248"/>
                </a:lnTo>
                <a:lnTo>
                  <a:pt x="0" y="0"/>
                </a:lnTo>
                <a:close/>
              </a:path>
            </a:pathLst>
          </a:custGeom>
          <a:blipFill rotWithShape="1">
            <a:blip r:embed="rId5">
              <a:alphaModFix/>
            </a:blip>
            <a:stretch>
              <a:fillRect b="0" l="0" r="0" t="0"/>
            </a:stretch>
          </a:blipFill>
          <a:ln>
            <a:noFill/>
          </a:ln>
        </p:spPr>
      </p:sp>
      <p:sp>
        <p:nvSpPr>
          <p:cNvPr id="136" name="Google Shape;136;p3"/>
          <p:cNvSpPr txBox="1"/>
          <p:nvPr/>
        </p:nvSpPr>
        <p:spPr>
          <a:xfrm>
            <a:off x="9600923" y="7492599"/>
            <a:ext cx="7832427" cy="1489760"/>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El sistema modular está diseñado para adaptarse a nuevos retos. Su arquitectura por capas permite integrar tecnologías emergentes, escalar soluciones y evolucionar con las demandas clínicas del presente y del futuro.</a:t>
            </a:r>
            <a:endParaRPr/>
          </a:p>
        </p:txBody>
      </p:sp>
      <p:sp>
        <p:nvSpPr>
          <p:cNvPr id="137" name="Google Shape;137;p3"/>
          <p:cNvSpPr txBox="1"/>
          <p:nvPr/>
        </p:nvSpPr>
        <p:spPr>
          <a:xfrm>
            <a:off x="9600923" y="6852364"/>
            <a:ext cx="6687513" cy="375203"/>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FLEXIBILIDAD Y EVOLUCIÓN CONTINUA</a:t>
            </a:r>
            <a:endParaRPr/>
          </a:p>
        </p:txBody>
      </p:sp>
      <p:sp>
        <p:nvSpPr>
          <p:cNvPr id="138" name="Google Shape;138;p3"/>
          <p:cNvSpPr/>
          <p:nvPr/>
        </p:nvSpPr>
        <p:spPr>
          <a:xfrm>
            <a:off x="8540411" y="1696977"/>
            <a:ext cx="615909" cy="488248"/>
          </a:xfrm>
          <a:custGeom>
            <a:rect b="b" l="l" r="r" t="t"/>
            <a:pathLst>
              <a:path extrusionOk="0" h="488248" w="615909">
                <a:moveTo>
                  <a:pt x="0" y="0"/>
                </a:moveTo>
                <a:lnTo>
                  <a:pt x="615909" y="0"/>
                </a:lnTo>
                <a:lnTo>
                  <a:pt x="615909" y="488248"/>
                </a:lnTo>
                <a:lnTo>
                  <a:pt x="0" y="488248"/>
                </a:lnTo>
                <a:lnTo>
                  <a:pt x="0" y="0"/>
                </a:lnTo>
                <a:close/>
              </a:path>
            </a:pathLst>
          </a:custGeom>
          <a:blipFill rotWithShape="1">
            <a:blip r:embed="rId5">
              <a:alphaModFix/>
            </a:blip>
            <a:stretch>
              <a:fillRect b="0" l="0" r="0" t="0"/>
            </a:stretch>
          </a:blipFill>
          <a:ln>
            <a:noFill/>
          </a:ln>
        </p:spPr>
      </p:sp>
      <p:sp>
        <p:nvSpPr>
          <p:cNvPr id="139" name="Google Shape;139;p3"/>
          <p:cNvSpPr txBox="1"/>
          <p:nvPr/>
        </p:nvSpPr>
        <p:spPr>
          <a:xfrm>
            <a:off x="9600923" y="2299113"/>
            <a:ext cx="7832427" cy="1656589"/>
          </a:xfrm>
          <a:prstGeom prst="rect">
            <a:avLst/>
          </a:prstGeom>
          <a:noFill/>
          <a:ln>
            <a:noFill/>
          </a:ln>
        </p:spPr>
        <p:txBody>
          <a:bodyPr anchorCtr="0" anchor="t" bIns="0" lIns="0" spcFirstLastPara="1" rIns="0" wrap="square" tIns="0">
            <a:spAutoFit/>
          </a:bodyPr>
          <a:lstStyle/>
          <a:p>
            <a:pPr indent="0" lvl="0" marL="0" marR="0" rtl="0" algn="l">
              <a:lnSpc>
                <a:spcPct val="140021"/>
              </a:lnSpc>
              <a:spcBef>
                <a:spcPts val="0"/>
              </a:spcBef>
              <a:spcAft>
                <a:spcPts val="0"/>
              </a:spcAft>
              <a:buNone/>
            </a:pPr>
            <a:r>
              <a:rPr b="0" i="0" lang="en-US" sz="1904" u="none" cap="none" strike="noStrike">
                <a:solidFill>
                  <a:srgbClr val="FFFFFF"/>
                </a:solidFill>
                <a:latin typeface="Gruppo"/>
                <a:ea typeface="Gruppo"/>
                <a:cs typeface="Gruppo"/>
                <a:sym typeface="Gruppo"/>
              </a:rPr>
              <a:t>Cada módulo asistencial está conectado al resto mediante una infraestructura común que permite compartir información en tiempo real. Esta coordinación mejora la precisión de los diagnósticos y agiliza los tratamientos, manteniendo siempre al paciente en el centro.</a:t>
            </a:r>
            <a:endParaRPr/>
          </a:p>
          <a:p>
            <a:pPr indent="0" lvl="0" marL="0" marR="0" rtl="0" algn="l">
              <a:lnSpc>
                <a:spcPct val="140021"/>
              </a:lnSpc>
              <a:spcBef>
                <a:spcPts val="0"/>
              </a:spcBef>
              <a:spcAft>
                <a:spcPts val="0"/>
              </a:spcAft>
              <a:buNone/>
            </a:pPr>
            <a:r>
              <a:t/>
            </a:r>
            <a:endParaRPr b="0" i="0" sz="1904" u="none" cap="none" strike="noStrike">
              <a:solidFill>
                <a:srgbClr val="FFFFFF"/>
              </a:solidFill>
              <a:latin typeface="Gruppo"/>
              <a:ea typeface="Gruppo"/>
              <a:cs typeface="Gruppo"/>
              <a:sym typeface="Gruppo"/>
            </a:endParaRPr>
          </a:p>
        </p:txBody>
      </p:sp>
      <p:sp>
        <p:nvSpPr>
          <p:cNvPr id="140" name="Google Shape;140;p3"/>
          <p:cNvSpPr txBox="1"/>
          <p:nvPr/>
        </p:nvSpPr>
        <p:spPr>
          <a:xfrm>
            <a:off x="9600923" y="1639827"/>
            <a:ext cx="5678966" cy="375203"/>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CONECTIVIDAD CLÍNICA TOTAL</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672" name="Shape 672"/>
        <p:cNvGrpSpPr/>
        <p:nvPr/>
      </p:nvGrpSpPr>
      <p:grpSpPr>
        <a:xfrm>
          <a:off x="0" y="0"/>
          <a:ext cx="0" cy="0"/>
          <a:chOff x="0" y="0"/>
          <a:chExt cx="0" cy="0"/>
        </a:xfrm>
      </p:grpSpPr>
      <p:sp>
        <p:nvSpPr>
          <p:cNvPr id="673" name="Google Shape;673;p30"/>
          <p:cNvSpPr/>
          <p:nvPr/>
        </p:nvSpPr>
        <p:spPr>
          <a:xfrm>
            <a:off x="0" y="-370063"/>
            <a:ext cx="6559235" cy="11586705"/>
          </a:xfrm>
          <a:custGeom>
            <a:rect b="b" l="l" r="r" t="t"/>
            <a:pathLst>
              <a:path extrusionOk="0" h="1795084" w="1016197">
                <a:moveTo>
                  <a:pt x="42491" y="0"/>
                </a:moveTo>
                <a:lnTo>
                  <a:pt x="973706" y="0"/>
                </a:lnTo>
                <a:cubicBezTo>
                  <a:pt x="984975" y="0"/>
                  <a:pt x="995783" y="4477"/>
                  <a:pt x="1003752" y="12445"/>
                </a:cubicBezTo>
                <a:cubicBezTo>
                  <a:pt x="1011720" y="20414"/>
                  <a:pt x="1016197" y="31222"/>
                  <a:pt x="1016197" y="42491"/>
                </a:cubicBezTo>
                <a:lnTo>
                  <a:pt x="1016197" y="1752593"/>
                </a:lnTo>
                <a:cubicBezTo>
                  <a:pt x="1016197" y="1763862"/>
                  <a:pt x="1011720" y="1774670"/>
                  <a:pt x="1003752" y="1782638"/>
                </a:cubicBezTo>
                <a:cubicBezTo>
                  <a:pt x="995783" y="1790607"/>
                  <a:pt x="984975" y="1795084"/>
                  <a:pt x="973706" y="1795084"/>
                </a:cubicBezTo>
                <a:lnTo>
                  <a:pt x="42491" y="1795084"/>
                </a:lnTo>
                <a:cubicBezTo>
                  <a:pt x="31222" y="1795084"/>
                  <a:pt x="20414" y="1790607"/>
                  <a:pt x="12445" y="1782638"/>
                </a:cubicBezTo>
                <a:cubicBezTo>
                  <a:pt x="4477" y="1774670"/>
                  <a:pt x="0" y="1763862"/>
                  <a:pt x="0" y="1752593"/>
                </a:cubicBezTo>
                <a:lnTo>
                  <a:pt x="0" y="42491"/>
                </a:lnTo>
                <a:cubicBezTo>
                  <a:pt x="0" y="31222"/>
                  <a:pt x="4477" y="20414"/>
                  <a:pt x="12445" y="12445"/>
                </a:cubicBezTo>
                <a:cubicBezTo>
                  <a:pt x="20414" y="4477"/>
                  <a:pt x="31222" y="0"/>
                  <a:pt x="42491" y="0"/>
                </a:cubicBezTo>
                <a:close/>
              </a:path>
            </a:pathLst>
          </a:custGeom>
          <a:blipFill rotWithShape="1">
            <a:blip r:embed="rId3">
              <a:alphaModFix/>
            </a:blip>
            <a:stretch>
              <a:fillRect b="0" l="-107015" r="-107015" t="0"/>
            </a:stretch>
          </a:blipFill>
          <a:ln cap="rnd" cmpd="sng" w="47625">
            <a:solidFill>
              <a:srgbClr val="39658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0"/>
          <p:cNvSpPr/>
          <p:nvPr/>
        </p:nvSpPr>
        <p:spPr>
          <a:xfrm>
            <a:off x="1564397" y="1028700"/>
            <a:ext cx="696122" cy="668277"/>
          </a:xfrm>
          <a:custGeom>
            <a:rect b="b" l="l" r="r" t="t"/>
            <a:pathLst>
              <a:path extrusionOk="0" h="668277" w="696122">
                <a:moveTo>
                  <a:pt x="0" y="0"/>
                </a:moveTo>
                <a:lnTo>
                  <a:pt x="696122" y="0"/>
                </a:lnTo>
                <a:lnTo>
                  <a:pt x="696122" y="668277"/>
                </a:lnTo>
                <a:lnTo>
                  <a:pt x="0" y="668277"/>
                </a:lnTo>
                <a:lnTo>
                  <a:pt x="0" y="0"/>
                </a:lnTo>
                <a:close/>
              </a:path>
            </a:pathLst>
          </a:custGeom>
          <a:blipFill rotWithShape="1">
            <a:blip r:embed="rId4">
              <a:alphaModFix/>
            </a:blip>
            <a:stretch>
              <a:fillRect b="0" l="0" r="0" t="0"/>
            </a:stretch>
          </a:blipFill>
          <a:ln>
            <a:noFill/>
          </a:ln>
        </p:spPr>
      </p:sp>
      <p:sp>
        <p:nvSpPr>
          <p:cNvPr id="675" name="Google Shape;675;p30"/>
          <p:cNvSpPr/>
          <p:nvPr/>
        </p:nvSpPr>
        <p:spPr>
          <a:xfrm>
            <a:off x="13327442" y="-370063"/>
            <a:ext cx="11294975" cy="11294975"/>
          </a:xfrm>
          <a:custGeom>
            <a:rect b="b" l="l" r="r" t="t"/>
            <a:pathLst>
              <a:path extrusionOk="0" h="11294975" w="11294975">
                <a:moveTo>
                  <a:pt x="0" y="0"/>
                </a:moveTo>
                <a:lnTo>
                  <a:pt x="11294975" y="0"/>
                </a:lnTo>
                <a:lnTo>
                  <a:pt x="11294975" y="11294975"/>
                </a:lnTo>
                <a:lnTo>
                  <a:pt x="0" y="11294975"/>
                </a:lnTo>
                <a:lnTo>
                  <a:pt x="0" y="0"/>
                </a:lnTo>
                <a:close/>
              </a:path>
            </a:pathLst>
          </a:custGeom>
          <a:blipFill rotWithShape="1">
            <a:blip r:embed="rId5">
              <a:alphaModFix amt="18000"/>
            </a:blip>
            <a:stretch>
              <a:fillRect b="0" l="0" r="0" t="0"/>
            </a:stretch>
          </a:blipFill>
          <a:ln>
            <a:noFill/>
          </a:ln>
        </p:spPr>
      </p:sp>
      <p:grpSp>
        <p:nvGrpSpPr>
          <p:cNvPr id="676" name="Google Shape;676;p30"/>
          <p:cNvGrpSpPr/>
          <p:nvPr/>
        </p:nvGrpSpPr>
        <p:grpSpPr>
          <a:xfrm>
            <a:off x="17086365" y="9463840"/>
            <a:ext cx="1441031" cy="823160"/>
            <a:chOff x="0" y="-38100"/>
            <a:chExt cx="379531" cy="216799"/>
          </a:xfrm>
        </p:grpSpPr>
        <p:sp>
          <p:nvSpPr>
            <p:cNvPr id="677" name="Google Shape;677;p30"/>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678" name="Google Shape;678;p30"/>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679" name="Google Shape;679;p30"/>
          <p:cNvSpPr txBox="1"/>
          <p:nvPr/>
        </p:nvSpPr>
        <p:spPr>
          <a:xfrm>
            <a:off x="2594744" y="1133971"/>
            <a:ext cx="4059439"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680" name="Google Shape;680;p30"/>
          <p:cNvSpPr txBox="1"/>
          <p:nvPr/>
        </p:nvSpPr>
        <p:spPr>
          <a:xfrm>
            <a:off x="7607515" y="9182100"/>
            <a:ext cx="4469423"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681" name="Google Shape;681;p30"/>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30</a:t>
            </a:r>
            <a:endParaRPr/>
          </a:p>
        </p:txBody>
      </p:sp>
      <p:sp>
        <p:nvSpPr>
          <p:cNvPr id="682" name="Google Shape;682;p30"/>
          <p:cNvSpPr txBox="1"/>
          <p:nvPr/>
        </p:nvSpPr>
        <p:spPr>
          <a:xfrm>
            <a:off x="7531462" y="1217871"/>
            <a:ext cx="10157499" cy="1919257"/>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4690" u="none" cap="none" strike="noStrike">
                <a:solidFill>
                  <a:srgbClr val="FFFFFF"/>
                </a:solidFill>
                <a:latin typeface="Arial"/>
                <a:ea typeface="Arial"/>
                <a:cs typeface="Arial"/>
                <a:sym typeface="Arial"/>
              </a:rPr>
              <a:t>INTEGRACIÓN INTELIGENTE </a:t>
            </a:r>
            <a:endParaRPr/>
          </a:p>
          <a:p>
            <a:pPr indent="0" lvl="0" marL="0" marR="0" rtl="0" algn="l">
              <a:lnSpc>
                <a:spcPct val="140000"/>
              </a:lnSpc>
              <a:spcBef>
                <a:spcPts val="0"/>
              </a:spcBef>
              <a:spcAft>
                <a:spcPts val="0"/>
              </a:spcAft>
              <a:buNone/>
            </a:pPr>
            <a:r>
              <a:t/>
            </a:r>
            <a:endParaRPr b="0" i="0" sz="4690" u="none" cap="none" strike="noStrike">
              <a:solidFill>
                <a:srgbClr val="FFFFFF"/>
              </a:solidFill>
              <a:latin typeface="Arial"/>
              <a:ea typeface="Arial"/>
              <a:cs typeface="Arial"/>
              <a:sym typeface="Arial"/>
            </a:endParaRPr>
          </a:p>
        </p:txBody>
      </p:sp>
      <p:sp>
        <p:nvSpPr>
          <p:cNvPr id="683" name="Google Shape;683;p30"/>
          <p:cNvSpPr txBox="1"/>
          <p:nvPr/>
        </p:nvSpPr>
        <p:spPr>
          <a:xfrm>
            <a:off x="7531462" y="1857642"/>
            <a:ext cx="10157499" cy="1074237"/>
          </a:xfrm>
          <a:prstGeom prst="rect">
            <a:avLst/>
          </a:prstGeom>
          <a:noFill/>
          <a:ln>
            <a:noFill/>
          </a:ln>
        </p:spPr>
        <p:txBody>
          <a:bodyPr anchorCtr="0" anchor="t" bIns="0" lIns="0" spcFirstLastPara="1" rIns="0" wrap="square" tIns="0">
            <a:spAutoFit/>
          </a:bodyPr>
          <a:lstStyle/>
          <a:p>
            <a:pPr indent="0" lvl="0" marL="0" marR="0" rtl="0" algn="l">
              <a:lnSpc>
                <a:spcPct val="140018"/>
              </a:lnSpc>
              <a:spcBef>
                <a:spcPts val="0"/>
              </a:spcBef>
              <a:spcAft>
                <a:spcPts val="0"/>
              </a:spcAft>
              <a:buNone/>
            </a:pPr>
            <a:r>
              <a:rPr b="1" i="0" lang="en-US" sz="4433" u="none" cap="none" strike="noStrike">
                <a:solidFill>
                  <a:srgbClr val="54BAFF"/>
                </a:solidFill>
                <a:latin typeface="Arial"/>
                <a:ea typeface="Arial"/>
                <a:cs typeface="Arial"/>
                <a:sym typeface="Arial"/>
              </a:rPr>
              <a:t>DEL SISTEMA ASISTENCIAL</a:t>
            </a:r>
            <a:endParaRPr/>
          </a:p>
        </p:txBody>
      </p:sp>
      <p:sp>
        <p:nvSpPr>
          <p:cNvPr id="684" name="Google Shape;684;p30"/>
          <p:cNvSpPr txBox="1"/>
          <p:nvPr/>
        </p:nvSpPr>
        <p:spPr>
          <a:xfrm>
            <a:off x="7531462" y="3483178"/>
            <a:ext cx="9008100" cy="5205000"/>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En nuestro hospital, la verdadera innovación no está solo en lo que hace cada módulo, sino en cómo todos trabajan juntos. Cada especialidad, cada robot, cada plataforma… se integra en una red que comparte información en tiempo real, aprende, y se adapta.</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Gracias a una Historia Clínica Electrónica unificada y estándares como HL7 y FHIR, los datos fluyen de forma segura y continua. La inteligencia artificial los analiza y permite tomar decisiones clínicas más precisas y rápidas.</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Desde la primera urgencia hasta el alta y el seguimiento, todo está conectado. Esto no es un hospital con tecnología: es un sistema vivo que piensa, actúa y cuida de forma sincronizada.</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p:txBody>
      </p:sp>
      <p:grpSp>
        <p:nvGrpSpPr>
          <p:cNvPr id="685" name="Google Shape;685;p30"/>
          <p:cNvGrpSpPr/>
          <p:nvPr/>
        </p:nvGrpSpPr>
        <p:grpSpPr>
          <a:xfrm>
            <a:off x="-370551" y="8174012"/>
            <a:ext cx="7300337" cy="11209723"/>
            <a:chOff x="0" y="-38100"/>
            <a:chExt cx="1922723" cy="2952355"/>
          </a:xfrm>
        </p:grpSpPr>
        <p:sp>
          <p:nvSpPr>
            <p:cNvPr id="686" name="Google Shape;686;p30"/>
            <p:cNvSpPr/>
            <p:nvPr/>
          </p:nvSpPr>
          <p:spPr>
            <a:xfrm>
              <a:off x="0" y="0"/>
              <a:ext cx="1922723" cy="2914255"/>
            </a:xfrm>
            <a:custGeom>
              <a:rect b="b" l="l" r="r" t="t"/>
              <a:pathLst>
                <a:path extrusionOk="0" h="2914255" w="1922723">
                  <a:moveTo>
                    <a:pt x="64690" y="0"/>
                  </a:moveTo>
                  <a:lnTo>
                    <a:pt x="1858033" y="0"/>
                  </a:lnTo>
                  <a:cubicBezTo>
                    <a:pt x="1893760" y="0"/>
                    <a:pt x="1922723" y="28963"/>
                    <a:pt x="1922723" y="64690"/>
                  </a:cubicBezTo>
                  <a:lnTo>
                    <a:pt x="1922723" y="2849565"/>
                  </a:lnTo>
                  <a:cubicBezTo>
                    <a:pt x="1922723" y="2866722"/>
                    <a:pt x="1915907" y="2883176"/>
                    <a:pt x="1903775" y="2895308"/>
                  </a:cubicBezTo>
                  <a:cubicBezTo>
                    <a:pt x="1891644" y="2907439"/>
                    <a:pt x="1875190" y="2914255"/>
                    <a:pt x="1858033" y="2914255"/>
                  </a:cubicBezTo>
                  <a:lnTo>
                    <a:pt x="64690" y="2914255"/>
                  </a:lnTo>
                  <a:cubicBezTo>
                    <a:pt x="28963" y="2914255"/>
                    <a:pt x="0" y="2885292"/>
                    <a:pt x="0" y="2849565"/>
                  </a:cubicBezTo>
                  <a:lnTo>
                    <a:pt x="0" y="64690"/>
                  </a:lnTo>
                  <a:cubicBezTo>
                    <a:pt x="0" y="47533"/>
                    <a:pt x="6816" y="31079"/>
                    <a:pt x="18947" y="18947"/>
                  </a:cubicBezTo>
                  <a:cubicBezTo>
                    <a:pt x="31079" y="6816"/>
                    <a:pt x="47533" y="0"/>
                    <a:pt x="64690" y="0"/>
                  </a:cubicBezTo>
                  <a:close/>
                </a:path>
              </a:pathLst>
            </a:custGeom>
            <a:gradFill>
              <a:gsLst>
                <a:gs pos="0">
                  <a:srgbClr val="396587"/>
                </a:gs>
                <a:gs pos="100000">
                  <a:srgbClr val="000000">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0"/>
            <p:cNvSpPr txBox="1"/>
            <p:nvPr/>
          </p:nvSpPr>
          <p:spPr>
            <a:xfrm>
              <a:off x="0" y="-38100"/>
              <a:ext cx="1922723" cy="2952355"/>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1" name="Shape 691"/>
        <p:cNvGrpSpPr/>
        <p:nvPr/>
      </p:nvGrpSpPr>
      <p:grpSpPr>
        <a:xfrm>
          <a:off x="0" y="0"/>
          <a:ext cx="0" cy="0"/>
          <a:chOff x="0" y="0"/>
          <a:chExt cx="0" cy="0"/>
        </a:xfrm>
      </p:grpSpPr>
      <p:sp>
        <p:nvSpPr>
          <p:cNvPr id="692" name="Google Shape;692;p31"/>
          <p:cNvSpPr/>
          <p:nvPr/>
        </p:nvSpPr>
        <p:spPr>
          <a:xfrm>
            <a:off x="0" y="0"/>
            <a:ext cx="18288000" cy="102870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0" r="0" t="0"/>
            </a:stretch>
          </a:blipFill>
          <a:ln>
            <a:noFill/>
          </a:ln>
        </p:spPr>
      </p:sp>
      <p:grpSp>
        <p:nvGrpSpPr>
          <p:cNvPr id="693" name="Google Shape;693;p31"/>
          <p:cNvGrpSpPr/>
          <p:nvPr/>
        </p:nvGrpSpPr>
        <p:grpSpPr>
          <a:xfrm>
            <a:off x="-60" y="767547"/>
            <a:ext cx="18527520" cy="7965835"/>
            <a:chOff x="0" y="-38100"/>
            <a:chExt cx="4879644" cy="2097984"/>
          </a:xfrm>
        </p:grpSpPr>
        <p:sp>
          <p:nvSpPr>
            <p:cNvPr id="694" name="Google Shape;694;p31"/>
            <p:cNvSpPr/>
            <p:nvPr/>
          </p:nvSpPr>
          <p:spPr>
            <a:xfrm>
              <a:off x="0" y="0"/>
              <a:ext cx="4879644" cy="2059884"/>
            </a:xfrm>
            <a:custGeom>
              <a:rect b="b" l="l" r="r" t="t"/>
              <a:pathLst>
                <a:path extrusionOk="0" h="2059884" w="4879644">
                  <a:moveTo>
                    <a:pt x="0" y="0"/>
                  </a:moveTo>
                  <a:lnTo>
                    <a:pt x="4879644" y="0"/>
                  </a:lnTo>
                  <a:lnTo>
                    <a:pt x="4879644" y="2059884"/>
                  </a:lnTo>
                  <a:lnTo>
                    <a:pt x="0" y="2059884"/>
                  </a:lnTo>
                  <a:close/>
                </a:path>
              </a:pathLst>
            </a:custGeom>
            <a:gradFill>
              <a:gsLst>
                <a:gs pos="0">
                  <a:srgbClr val="011626"/>
                </a:gs>
                <a:gs pos="100000">
                  <a:srgbClr val="000000">
                    <a:alpha val="33333"/>
                  </a:srgbClr>
                </a:gs>
              </a:gsLst>
              <a:lin ang="0" scaled="0"/>
            </a:gradFill>
            <a:ln>
              <a:noFill/>
            </a:ln>
          </p:spPr>
        </p:sp>
        <p:sp>
          <p:nvSpPr>
            <p:cNvPr id="695" name="Google Shape;695;p31"/>
            <p:cNvSpPr txBox="1"/>
            <p:nvPr/>
          </p:nvSpPr>
          <p:spPr>
            <a:xfrm>
              <a:off x="0" y="-38100"/>
              <a:ext cx="4879643" cy="2097984"/>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696" name="Google Shape;696;p31"/>
          <p:cNvSpPr/>
          <p:nvPr/>
        </p:nvSpPr>
        <p:spPr>
          <a:xfrm>
            <a:off x="1564397" y="1028700"/>
            <a:ext cx="696122" cy="668277"/>
          </a:xfrm>
          <a:custGeom>
            <a:rect b="b" l="l" r="r" t="t"/>
            <a:pathLst>
              <a:path extrusionOk="0" h="668277" w="696122">
                <a:moveTo>
                  <a:pt x="0" y="0"/>
                </a:moveTo>
                <a:lnTo>
                  <a:pt x="696122" y="0"/>
                </a:lnTo>
                <a:lnTo>
                  <a:pt x="696122" y="668277"/>
                </a:lnTo>
                <a:lnTo>
                  <a:pt x="0" y="668277"/>
                </a:lnTo>
                <a:lnTo>
                  <a:pt x="0" y="0"/>
                </a:lnTo>
                <a:close/>
              </a:path>
            </a:pathLst>
          </a:custGeom>
          <a:blipFill rotWithShape="1">
            <a:blip r:embed="rId4">
              <a:alphaModFix/>
            </a:blip>
            <a:stretch>
              <a:fillRect b="0" l="0" r="0" t="0"/>
            </a:stretch>
          </a:blipFill>
          <a:ln>
            <a:noFill/>
          </a:ln>
        </p:spPr>
      </p:sp>
      <p:grpSp>
        <p:nvGrpSpPr>
          <p:cNvPr id="697" name="Google Shape;697;p31"/>
          <p:cNvGrpSpPr/>
          <p:nvPr/>
        </p:nvGrpSpPr>
        <p:grpSpPr>
          <a:xfrm>
            <a:off x="17086365" y="9463840"/>
            <a:ext cx="1441031" cy="823160"/>
            <a:chOff x="0" y="-38100"/>
            <a:chExt cx="379531" cy="216799"/>
          </a:xfrm>
        </p:grpSpPr>
        <p:sp>
          <p:nvSpPr>
            <p:cNvPr id="698" name="Google Shape;698;p31"/>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699" name="Google Shape;699;p31"/>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700" name="Google Shape;700;p31"/>
          <p:cNvSpPr txBox="1"/>
          <p:nvPr/>
        </p:nvSpPr>
        <p:spPr>
          <a:xfrm>
            <a:off x="2692304" y="4194120"/>
            <a:ext cx="12903392" cy="1849584"/>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1" i="0" lang="en-US" sz="7665" u="none" cap="none" strike="noStrike">
                <a:solidFill>
                  <a:srgbClr val="54BAFF"/>
                </a:solidFill>
                <a:latin typeface="Arial"/>
                <a:ea typeface="Arial"/>
                <a:cs typeface="Arial"/>
                <a:sym typeface="Arial"/>
              </a:rPr>
              <a:t>MORE INFORMATION</a:t>
            </a:r>
            <a:endParaRPr/>
          </a:p>
        </p:txBody>
      </p:sp>
      <p:sp>
        <p:nvSpPr>
          <p:cNvPr id="701" name="Google Shape;701;p31"/>
          <p:cNvSpPr/>
          <p:nvPr/>
        </p:nvSpPr>
        <p:spPr>
          <a:xfrm>
            <a:off x="6052512" y="7256233"/>
            <a:ext cx="5783863" cy="704580"/>
          </a:xfrm>
          <a:custGeom>
            <a:rect b="b" l="l" r="r" t="t"/>
            <a:pathLst>
              <a:path extrusionOk="0" h="704580" w="5783863">
                <a:moveTo>
                  <a:pt x="0" y="0"/>
                </a:moveTo>
                <a:lnTo>
                  <a:pt x="5783863" y="0"/>
                </a:lnTo>
                <a:lnTo>
                  <a:pt x="5783863" y="704580"/>
                </a:lnTo>
                <a:lnTo>
                  <a:pt x="0" y="704580"/>
                </a:lnTo>
                <a:lnTo>
                  <a:pt x="0" y="0"/>
                </a:lnTo>
                <a:close/>
              </a:path>
            </a:pathLst>
          </a:custGeom>
          <a:blipFill rotWithShape="1">
            <a:blip r:embed="rId5">
              <a:alphaModFix/>
            </a:blip>
            <a:stretch>
              <a:fillRect b="0" l="0" r="0" t="0"/>
            </a:stretch>
          </a:blipFill>
          <a:ln>
            <a:noFill/>
          </a:ln>
        </p:spPr>
      </p:sp>
      <p:sp>
        <p:nvSpPr>
          <p:cNvPr id="702" name="Google Shape;702;p31"/>
          <p:cNvSpPr txBox="1"/>
          <p:nvPr/>
        </p:nvSpPr>
        <p:spPr>
          <a:xfrm>
            <a:off x="5780099" y="3026764"/>
            <a:ext cx="6967198" cy="1796006"/>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7665" u="none" cap="none" strike="noStrike">
                <a:solidFill>
                  <a:srgbClr val="FFFFFF"/>
                </a:solidFill>
                <a:latin typeface="Arial"/>
                <a:ea typeface="Arial"/>
                <a:cs typeface="Arial"/>
                <a:sym typeface="Arial"/>
              </a:rPr>
              <a:t>THANK YOU</a:t>
            </a:r>
            <a:endParaRPr/>
          </a:p>
        </p:txBody>
      </p:sp>
      <p:sp>
        <p:nvSpPr>
          <p:cNvPr id="703" name="Google Shape;703;p31"/>
          <p:cNvSpPr txBox="1"/>
          <p:nvPr/>
        </p:nvSpPr>
        <p:spPr>
          <a:xfrm>
            <a:off x="2594744" y="1133971"/>
            <a:ext cx="4540142"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704" name="Google Shape;704;p31"/>
          <p:cNvSpPr txBox="1"/>
          <p:nvPr/>
        </p:nvSpPr>
        <p:spPr>
          <a:xfrm>
            <a:off x="6473325" y="7454322"/>
            <a:ext cx="4469400" cy="308400"/>
          </a:xfrm>
          <a:prstGeom prst="rect">
            <a:avLst/>
          </a:prstGeom>
          <a:noFill/>
          <a:ln>
            <a:noFill/>
          </a:ln>
        </p:spPr>
        <p:txBody>
          <a:bodyPr anchorCtr="0" anchor="t" bIns="0" lIns="0" spcFirstLastPara="1" rIns="0" wrap="square" tIns="0">
            <a:spAutoFit/>
          </a:bodyPr>
          <a:lstStyle/>
          <a:p>
            <a:pPr indent="0" lvl="0" marL="0" marR="0" rtl="0" algn="ctr">
              <a:lnSpc>
                <a:spcPct val="140019"/>
              </a:lnSpc>
              <a:spcBef>
                <a:spcPts val="0"/>
              </a:spcBef>
              <a:spcAft>
                <a:spcPts val="0"/>
              </a:spcAft>
              <a:buNone/>
            </a:pPr>
            <a:r>
              <a:rPr b="1" i="0" lang="en-US" sz="2004" u="none" cap="none" strike="noStrike">
                <a:solidFill>
                  <a:srgbClr val="506D79"/>
                </a:solidFill>
                <a:latin typeface="Arial"/>
                <a:ea typeface="Arial"/>
                <a:cs typeface="Arial"/>
                <a:sym typeface="Arial"/>
              </a:rPr>
              <a:t>WWW. NEUROFUSION-AI.COM</a:t>
            </a:r>
            <a:endParaRPr/>
          </a:p>
        </p:txBody>
      </p:sp>
      <p:sp>
        <p:nvSpPr>
          <p:cNvPr id="705" name="Google Shape;705;p31"/>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31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144" name="Shape 144"/>
        <p:cNvGrpSpPr/>
        <p:nvPr/>
      </p:nvGrpSpPr>
      <p:grpSpPr>
        <a:xfrm>
          <a:off x="0" y="0"/>
          <a:ext cx="0" cy="0"/>
          <a:chOff x="0" y="0"/>
          <a:chExt cx="0" cy="0"/>
        </a:xfrm>
      </p:grpSpPr>
      <p:sp>
        <p:nvSpPr>
          <p:cNvPr id="145" name="Google Shape;145;p4"/>
          <p:cNvSpPr/>
          <p:nvPr/>
        </p:nvSpPr>
        <p:spPr>
          <a:xfrm>
            <a:off x="1564397" y="1028700"/>
            <a:ext cx="696122" cy="668277"/>
          </a:xfrm>
          <a:custGeom>
            <a:rect b="b" l="l" r="r" t="t"/>
            <a:pathLst>
              <a:path extrusionOk="0" h="668277" w="696122">
                <a:moveTo>
                  <a:pt x="0" y="0"/>
                </a:moveTo>
                <a:lnTo>
                  <a:pt x="696122" y="0"/>
                </a:lnTo>
                <a:lnTo>
                  <a:pt x="696122" y="668277"/>
                </a:lnTo>
                <a:lnTo>
                  <a:pt x="0" y="668277"/>
                </a:lnTo>
                <a:lnTo>
                  <a:pt x="0" y="0"/>
                </a:lnTo>
                <a:close/>
              </a:path>
            </a:pathLst>
          </a:custGeom>
          <a:blipFill rotWithShape="1">
            <a:blip r:embed="rId3">
              <a:alphaModFix/>
            </a:blip>
            <a:stretch>
              <a:fillRect b="0" l="0" r="0" t="0"/>
            </a:stretch>
          </a:blipFill>
          <a:ln>
            <a:noFill/>
          </a:ln>
        </p:spPr>
      </p:sp>
      <p:sp>
        <p:nvSpPr>
          <p:cNvPr id="146" name="Google Shape;146;p4"/>
          <p:cNvSpPr/>
          <p:nvPr/>
        </p:nvSpPr>
        <p:spPr>
          <a:xfrm>
            <a:off x="13327442" y="-370063"/>
            <a:ext cx="11294975" cy="11294975"/>
          </a:xfrm>
          <a:custGeom>
            <a:rect b="b" l="l" r="r" t="t"/>
            <a:pathLst>
              <a:path extrusionOk="0" h="11294975" w="11294975">
                <a:moveTo>
                  <a:pt x="0" y="0"/>
                </a:moveTo>
                <a:lnTo>
                  <a:pt x="11294975" y="0"/>
                </a:lnTo>
                <a:lnTo>
                  <a:pt x="11294975" y="11294975"/>
                </a:lnTo>
                <a:lnTo>
                  <a:pt x="0" y="11294975"/>
                </a:lnTo>
                <a:lnTo>
                  <a:pt x="0" y="0"/>
                </a:lnTo>
                <a:close/>
              </a:path>
            </a:pathLst>
          </a:custGeom>
          <a:blipFill rotWithShape="1">
            <a:blip r:embed="rId4">
              <a:alphaModFix amt="18000"/>
            </a:blip>
            <a:stretch>
              <a:fillRect b="0" l="0" r="0" t="0"/>
            </a:stretch>
          </a:blipFill>
          <a:ln>
            <a:noFill/>
          </a:ln>
        </p:spPr>
      </p:sp>
      <p:grpSp>
        <p:nvGrpSpPr>
          <p:cNvPr id="147" name="Google Shape;147;p4"/>
          <p:cNvGrpSpPr/>
          <p:nvPr/>
        </p:nvGrpSpPr>
        <p:grpSpPr>
          <a:xfrm>
            <a:off x="17086365" y="9463840"/>
            <a:ext cx="1441031" cy="823160"/>
            <a:chOff x="0" y="-38100"/>
            <a:chExt cx="379531" cy="216799"/>
          </a:xfrm>
        </p:grpSpPr>
        <p:sp>
          <p:nvSpPr>
            <p:cNvPr id="148" name="Google Shape;148;p4"/>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149" name="Google Shape;149;p4"/>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50" name="Google Shape;150;p4"/>
          <p:cNvSpPr/>
          <p:nvPr/>
        </p:nvSpPr>
        <p:spPr>
          <a:xfrm>
            <a:off x="1912458" y="2479366"/>
            <a:ext cx="4883260" cy="5864177"/>
          </a:xfrm>
          <a:custGeom>
            <a:rect b="b" l="l" r="r" t="t"/>
            <a:pathLst>
              <a:path extrusionOk="0" h="5864177" w="4883260">
                <a:moveTo>
                  <a:pt x="0" y="0"/>
                </a:moveTo>
                <a:lnTo>
                  <a:pt x="4883260" y="0"/>
                </a:lnTo>
                <a:lnTo>
                  <a:pt x="4883260" y="5864178"/>
                </a:lnTo>
                <a:lnTo>
                  <a:pt x="0" y="5864178"/>
                </a:lnTo>
                <a:lnTo>
                  <a:pt x="0" y="0"/>
                </a:lnTo>
                <a:close/>
              </a:path>
            </a:pathLst>
          </a:custGeom>
          <a:blipFill rotWithShape="1">
            <a:blip r:embed="rId5">
              <a:alphaModFix/>
            </a:blip>
            <a:stretch>
              <a:fillRect b="0" l="0" r="0" t="0"/>
            </a:stretch>
          </a:blipFill>
          <a:ln>
            <a:noFill/>
          </a:ln>
        </p:spPr>
      </p:sp>
      <p:sp>
        <p:nvSpPr>
          <p:cNvPr id="151" name="Google Shape;151;p4"/>
          <p:cNvSpPr/>
          <p:nvPr/>
        </p:nvSpPr>
        <p:spPr>
          <a:xfrm>
            <a:off x="2285092" y="3368501"/>
            <a:ext cx="4510626" cy="3639280"/>
          </a:xfrm>
          <a:custGeom>
            <a:rect b="b" l="l" r="r" t="t"/>
            <a:pathLst>
              <a:path extrusionOk="0" h="563820" w="698814">
                <a:moveTo>
                  <a:pt x="0" y="0"/>
                </a:moveTo>
                <a:lnTo>
                  <a:pt x="698814" y="0"/>
                </a:lnTo>
                <a:lnTo>
                  <a:pt x="698814" y="563820"/>
                </a:lnTo>
                <a:lnTo>
                  <a:pt x="0" y="563820"/>
                </a:lnTo>
                <a:close/>
              </a:path>
            </a:pathLst>
          </a:custGeom>
          <a:blipFill rotWithShape="1">
            <a:blip r:embed="rId6">
              <a:alphaModFix/>
            </a:blip>
            <a:stretch>
              <a:fillRect b="-22609" l="-30455" r="-17740" t="0"/>
            </a:stretch>
          </a:blipFill>
          <a:ln>
            <a:noFill/>
          </a:ln>
        </p:spPr>
      </p:sp>
      <p:sp>
        <p:nvSpPr>
          <p:cNvPr id="152" name="Google Shape;152;p4"/>
          <p:cNvSpPr txBox="1"/>
          <p:nvPr/>
        </p:nvSpPr>
        <p:spPr>
          <a:xfrm>
            <a:off x="2594744" y="1133971"/>
            <a:ext cx="4200974" cy="37766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153" name="Google Shape;153;p4"/>
          <p:cNvSpPr txBox="1"/>
          <p:nvPr/>
        </p:nvSpPr>
        <p:spPr>
          <a:xfrm>
            <a:off x="2018001" y="9182100"/>
            <a:ext cx="4469423"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154" name="Google Shape;154;p4"/>
          <p:cNvSpPr txBox="1"/>
          <p:nvPr/>
        </p:nvSpPr>
        <p:spPr>
          <a:xfrm>
            <a:off x="17433350" y="9720792"/>
            <a:ext cx="511220" cy="377717"/>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04</a:t>
            </a:r>
            <a:endParaRPr/>
          </a:p>
        </p:txBody>
      </p:sp>
      <p:sp>
        <p:nvSpPr>
          <p:cNvPr id="155" name="Google Shape;155;p4"/>
          <p:cNvSpPr txBox="1"/>
          <p:nvPr/>
        </p:nvSpPr>
        <p:spPr>
          <a:xfrm>
            <a:off x="7531462" y="2166900"/>
            <a:ext cx="8688505" cy="1504764"/>
          </a:xfrm>
          <a:prstGeom prst="rect">
            <a:avLst/>
          </a:prstGeom>
          <a:noFill/>
          <a:ln>
            <a:noFill/>
          </a:ln>
        </p:spPr>
        <p:txBody>
          <a:bodyPr anchorCtr="0" anchor="t" bIns="0" lIns="0" spcFirstLastPara="1" rIns="0" wrap="square" tIns="0">
            <a:spAutoFit/>
          </a:bodyPr>
          <a:lstStyle/>
          <a:p>
            <a:pPr indent="0" lvl="0" marL="0" marR="0" rtl="0" algn="l">
              <a:lnSpc>
                <a:spcPct val="140021"/>
              </a:lnSpc>
              <a:spcBef>
                <a:spcPts val="0"/>
              </a:spcBef>
              <a:spcAft>
                <a:spcPts val="0"/>
              </a:spcAft>
              <a:buNone/>
            </a:pPr>
            <a:r>
              <a:rPr b="0" i="0" lang="en-US" sz="3658" u="none" cap="none" strike="noStrike">
                <a:solidFill>
                  <a:srgbClr val="FFFFFF"/>
                </a:solidFill>
                <a:latin typeface="Arial"/>
                <a:ea typeface="Arial"/>
                <a:cs typeface="Arial"/>
                <a:sym typeface="Arial"/>
              </a:rPr>
              <a:t>INTEGRATED CLINICAL FLOW</a:t>
            </a:r>
            <a:endParaRPr/>
          </a:p>
          <a:p>
            <a:pPr indent="0" lvl="0" marL="0" marR="0" rtl="0" algn="l">
              <a:lnSpc>
                <a:spcPct val="140021"/>
              </a:lnSpc>
              <a:spcBef>
                <a:spcPts val="0"/>
              </a:spcBef>
              <a:spcAft>
                <a:spcPts val="0"/>
              </a:spcAft>
              <a:buNone/>
            </a:pPr>
            <a:r>
              <a:t/>
            </a:r>
            <a:endParaRPr b="0" i="0" sz="3658" u="none" cap="none" strike="noStrike">
              <a:solidFill>
                <a:srgbClr val="FFFFFF"/>
              </a:solidFill>
              <a:latin typeface="Arial"/>
              <a:ea typeface="Arial"/>
              <a:cs typeface="Arial"/>
              <a:sym typeface="Arial"/>
            </a:endParaRPr>
          </a:p>
        </p:txBody>
      </p:sp>
      <p:sp>
        <p:nvSpPr>
          <p:cNvPr id="156" name="Google Shape;156;p4"/>
          <p:cNvSpPr txBox="1"/>
          <p:nvPr/>
        </p:nvSpPr>
        <p:spPr>
          <a:xfrm>
            <a:off x="7531462" y="2787621"/>
            <a:ext cx="8688505" cy="2247611"/>
          </a:xfrm>
          <a:prstGeom prst="rect">
            <a:avLst/>
          </a:prstGeom>
          <a:noFill/>
          <a:ln>
            <a:noFill/>
          </a:ln>
        </p:spPr>
        <p:txBody>
          <a:bodyPr anchorCtr="0" anchor="t" bIns="0" lIns="0" spcFirstLastPara="1" rIns="0" wrap="square" tIns="0">
            <a:spAutoFit/>
          </a:bodyPr>
          <a:lstStyle/>
          <a:p>
            <a:pPr indent="0" lvl="0" marL="0" marR="0" rtl="0" algn="l">
              <a:lnSpc>
                <a:spcPct val="140005"/>
              </a:lnSpc>
              <a:spcBef>
                <a:spcPts val="0"/>
              </a:spcBef>
              <a:spcAft>
                <a:spcPts val="0"/>
              </a:spcAft>
              <a:buNone/>
            </a:pPr>
            <a:r>
              <a:rPr b="1" i="0" lang="en-US" sz="3722" u="none" cap="none" strike="noStrike">
                <a:solidFill>
                  <a:srgbClr val="54BAFF"/>
                </a:solidFill>
                <a:latin typeface="Arial"/>
                <a:ea typeface="Arial"/>
                <a:cs typeface="Arial"/>
                <a:sym typeface="Arial"/>
              </a:rPr>
              <a:t>MÓDULO DE SERVICIOS TRANSVERSALES</a:t>
            </a:r>
            <a:endParaRPr/>
          </a:p>
          <a:p>
            <a:pPr indent="0" lvl="0" marL="0" marR="0" rtl="0" algn="l">
              <a:lnSpc>
                <a:spcPct val="140005"/>
              </a:lnSpc>
              <a:spcBef>
                <a:spcPts val="0"/>
              </a:spcBef>
              <a:spcAft>
                <a:spcPts val="0"/>
              </a:spcAft>
              <a:buNone/>
            </a:pPr>
            <a:r>
              <a:t/>
            </a:r>
            <a:endParaRPr b="1" i="0" sz="3722" u="none" cap="none" strike="noStrike">
              <a:solidFill>
                <a:srgbClr val="54BAFF"/>
              </a:solidFill>
              <a:latin typeface="Arial"/>
              <a:ea typeface="Arial"/>
              <a:cs typeface="Arial"/>
              <a:sym typeface="Arial"/>
            </a:endParaRPr>
          </a:p>
        </p:txBody>
      </p:sp>
      <p:sp>
        <p:nvSpPr>
          <p:cNvPr id="157" name="Google Shape;157;p4"/>
          <p:cNvSpPr txBox="1"/>
          <p:nvPr/>
        </p:nvSpPr>
        <p:spPr>
          <a:xfrm>
            <a:off x="7531462" y="4479616"/>
            <a:ext cx="9007964" cy="4090394"/>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Este módulo agrupa los elementos asistenciales esenciales que se utilizan en todo el hospital, más allá de los límites de un único departamento. Actúa como base operativa del sistema, conectando cada área clínica y asegurando un flujo continuo de información y coordinación.</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Su objetivo es claro: ofrecer una infraestructura tecnológica compartida que garantice interoperabilidad, eficiencia y respuesta rápida. Desde el traslado del paciente hasta la intervención médica, cada departamento se beneficia de una única plataforma conectada que mejora decisiones y reduce tiempos críticos.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161" name="Shape 161"/>
        <p:cNvGrpSpPr/>
        <p:nvPr/>
      </p:nvGrpSpPr>
      <p:grpSpPr>
        <a:xfrm>
          <a:off x="0" y="0"/>
          <a:ext cx="0" cy="0"/>
          <a:chOff x="0" y="0"/>
          <a:chExt cx="0" cy="0"/>
        </a:xfrm>
      </p:grpSpPr>
      <p:grpSp>
        <p:nvGrpSpPr>
          <p:cNvPr id="162" name="Google Shape;162;p5"/>
          <p:cNvGrpSpPr/>
          <p:nvPr/>
        </p:nvGrpSpPr>
        <p:grpSpPr>
          <a:xfrm>
            <a:off x="17086365" y="9463840"/>
            <a:ext cx="1441031" cy="823160"/>
            <a:chOff x="0" y="-38100"/>
            <a:chExt cx="379531" cy="216799"/>
          </a:xfrm>
        </p:grpSpPr>
        <p:sp>
          <p:nvSpPr>
            <p:cNvPr id="163" name="Google Shape;163;p5"/>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164" name="Google Shape;164;p5"/>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65" name="Google Shape;165;p5"/>
          <p:cNvSpPr txBox="1"/>
          <p:nvPr/>
        </p:nvSpPr>
        <p:spPr>
          <a:xfrm>
            <a:off x="17433350" y="9720792"/>
            <a:ext cx="511220" cy="377717"/>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05</a:t>
            </a:r>
            <a:endParaRPr/>
          </a:p>
        </p:txBody>
      </p:sp>
      <p:sp>
        <p:nvSpPr>
          <p:cNvPr id="166" name="Google Shape;166;p5"/>
          <p:cNvSpPr/>
          <p:nvPr/>
        </p:nvSpPr>
        <p:spPr>
          <a:xfrm>
            <a:off x="1310713" y="1948133"/>
            <a:ext cx="615909" cy="488248"/>
          </a:xfrm>
          <a:custGeom>
            <a:rect b="b" l="l" r="r" t="t"/>
            <a:pathLst>
              <a:path extrusionOk="0" h="488248" w="615909">
                <a:moveTo>
                  <a:pt x="0" y="0"/>
                </a:moveTo>
                <a:lnTo>
                  <a:pt x="615909" y="0"/>
                </a:lnTo>
                <a:lnTo>
                  <a:pt x="615909" y="488248"/>
                </a:lnTo>
                <a:lnTo>
                  <a:pt x="0" y="488248"/>
                </a:lnTo>
                <a:lnTo>
                  <a:pt x="0" y="0"/>
                </a:lnTo>
                <a:close/>
              </a:path>
            </a:pathLst>
          </a:custGeom>
          <a:blipFill rotWithShape="1">
            <a:blip r:embed="rId3">
              <a:alphaModFix/>
            </a:blip>
            <a:stretch>
              <a:fillRect b="0" l="0" r="0" t="0"/>
            </a:stretch>
          </a:blipFill>
          <a:ln>
            <a:noFill/>
          </a:ln>
        </p:spPr>
      </p:sp>
      <p:sp>
        <p:nvSpPr>
          <p:cNvPr id="167" name="Google Shape;167;p5"/>
          <p:cNvSpPr txBox="1"/>
          <p:nvPr/>
        </p:nvSpPr>
        <p:spPr>
          <a:xfrm>
            <a:off x="2371225" y="1890983"/>
            <a:ext cx="5830060" cy="74650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SOLUCIONES PARA PACIENTES AMBULATORIOS </a:t>
            </a:r>
            <a:endParaRPr/>
          </a:p>
        </p:txBody>
      </p:sp>
      <p:sp>
        <p:nvSpPr>
          <p:cNvPr id="168" name="Google Shape;168;p5"/>
          <p:cNvSpPr/>
          <p:nvPr/>
        </p:nvSpPr>
        <p:spPr>
          <a:xfrm>
            <a:off x="1310713" y="2793250"/>
            <a:ext cx="615909" cy="488248"/>
          </a:xfrm>
          <a:custGeom>
            <a:rect b="b" l="l" r="r" t="t"/>
            <a:pathLst>
              <a:path extrusionOk="0" h="488248" w="615909">
                <a:moveTo>
                  <a:pt x="0" y="0"/>
                </a:moveTo>
                <a:lnTo>
                  <a:pt x="615909" y="0"/>
                </a:lnTo>
                <a:lnTo>
                  <a:pt x="615909" y="488248"/>
                </a:lnTo>
                <a:lnTo>
                  <a:pt x="0" y="488248"/>
                </a:lnTo>
                <a:lnTo>
                  <a:pt x="0" y="0"/>
                </a:lnTo>
                <a:close/>
              </a:path>
            </a:pathLst>
          </a:custGeom>
          <a:blipFill rotWithShape="1">
            <a:blip r:embed="rId3">
              <a:alphaModFix/>
            </a:blip>
            <a:stretch>
              <a:fillRect b="0" l="0" r="0" t="0"/>
            </a:stretch>
          </a:blipFill>
          <a:ln>
            <a:noFill/>
          </a:ln>
        </p:spPr>
      </p:sp>
      <p:sp>
        <p:nvSpPr>
          <p:cNvPr id="169" name="Google Shape;169;p5"/>
          <p:cNvSpPr txBox="1"/>
          <p:nvPr/>
        </p:nvSpPr>
        <p:spPr>
          <a:xfrm>
            <a:off x="2371225" y="2736100"/>
            <a:ext cx="5994873" cy="1117910"/>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CAMILLA ROBOTIZADA INTELIGENTE INTEGRADA</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p:txBody>
      </p:sp>
      <p:sp>
        <p:nvSpPr>
          <p:cNvPr id="170" name="Google Shape;170;p5"/>
          <p:cNvSpPr/>
          <p:nvPr/>
        </p:nvSpPr>
        <p:spPr>
          <a:xfrm>
            <a:off x="1310713" y="3633923"/>
            <a:ext cx="615909" cy="488248"/>
          </a:xfrm>
          <a:custGeom>
            <a:rect b="b" l="l" r="r" t="t"/>
            <a:pathLst>
              <a:path extrusionOk="0" h="488248" w="615909">
                <a:moveTo>
                  <a:pt x="0" y="0"/>
                </a:moveTo>
                <a:lnTo>
                  <a:pt x="615909" y="0"/>
                </a:lnTo>
                <a:lnTo>
                  <a:pt x="615909" y="488247"/>
                </a:lnTo>
                <a:lnTo>
                  <a:pt x="0" y="488247"/>
                </a:lnTo>
                <a:lnTo>
                  <a:pt x="0" y="0"/>
                </a:lnTo>
                <a:close/>
              </a:path>
            </a:pathLst>
          </a:custGeom>
          <a:blipFill rotWithShape="1">
            <a:blip r:embed="rId3">
              <a:alphaModFix/>
            </a:blip>
            <a:stretch>
              <a:fillRect b="0" l="0" r="0" t="0"/>
            </a:stretch>
          </a:blipFill>
          <a:ln>
            <a:noFill/>
          </a:ln>
        </p:spPr>
      </p:sp>
      <p:sp>
        <p:nvSpPr>
          <p:cNvPr id="171" name="Google Shape;171;p5"/>
          <p:cNvSpPr txBox="1"/>
          <p:nvPr/>
        </p:nvSpPr>
        <p:spPr>
          <a:xfrm>
            <a:off x="2371225" y="3661925"/>
            <a:ext cx="5184542" cy="375093"/>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CAMA DE HOSPITAL INTELIGENTE</a:t>
            </a:r>
            <a:endParaRPr/>
          </a:p>
        </p:txBody>
      </p:sp>
      <p:sp>
        <p:nvSpPr>
          <p:cNvPr id="172" name="Google Shape;172;p5"/>
          <p:cNvSpPr/>
          <p:nvPr/>
        </p:nvSpPr>
        <p:spPr>
          <a:xfrm>
            <a:off x="1310713" y="4479040"/>
            <a:ext cx="615909" cy="488248"/>
          </a:xfrm>
          <a:custGeom>
            <a:rect b="b" l="l" r="r" t="t"/>
            <a:pathLst>
              <a:path extrusionOk="0" h="488248" w="615909">
                <a:moveTo>
                  <a:pt x="0" y="0"/>
                </a:moveTo>
                <a:lnTo>
                  <a:pt x="615909" y="0"/>
                </a:lnTo>
                <a:lnTo>
                  <a:pt x="615909" y="488247"/>
                </a:lnTo>
                <a:lnTo>
                  <a:pt x="0" y="488247"/>
                </a:lnTo>
                <a:lnTo>
                  <a:pt x="0" y="0"/>
                </a:lnTo>
                <a:close/>
              </a:path>
            </a:pathLst>
          </a:custGeom>
          <a:blipFill rotWithShape="1">
            <a:blip r:embed="rId3">
              <a:alphaModFix/>
            </a:blip>
            <a:stretch>
              <a:fillRect b="0" l="0" r="0" t="0"/>
            </a:stretch>
          </a:blipFill>
          <a:ln>
            <a:noFill/>
          </a:ln>
        </p:spPr>
      </p:sp>
      <p:sp>
        <p:nvSpPr>
          <p:cNvPr id="173" name="Google Shape;173;p5"/>
          <p:cNvSpPr txBox="1"/>
          <p:nvPr/>
        </p:nvSpPr>
        <p:spPr>
          <a:xfrm>
            <a:off x="2371225" y="4507042"/>
            <a:ext cx="5994873" cy="375093"/>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CAMILLA QUIRÚRGICA INTELIGENTE</a:t>
            </a:r>
            <a:endParaRPr/>
          </a:p>
        </p:txBody>
      </p:sp>
      <p:sp>
        <p:nvSpPr>
          <p:cNvPr id="174" name="Google Shape;174;p5"/>
          <p:cNvSpPr/>
          <p:nvPr/>
        </p:nvSpPr>
        <p:spPr>
          <a:xfrm>
            <a:off x="1310713" y="5319712"/>
            <a:ext cx="615909" cy="488248"/>
          </a:xfrm>
          <a:custGeom>
            <a:rect b="b" l="l" r="r" t="t"/>
            <a:pathLst>
              <a:path extrusionOk="0" h="488248" w="615909">
                <a:moveTo>
                  <a:pt x="0" y="0"/>
                </a:moveTo>
                <a:lnTo>
                  <a:pt x="615909" y="0"/>
                </a:lnTo>
                <a:lnTo>
                  <a:pt x="615909" y="488248"/>
                </a:lnTo>
                <a:lnTo>
                  <a:pt x="0" y="488248"/>
                </a:lnTo>
                <a:lnTo>
                  <a:pt x="0" y="0"/>
                </a:lnTo>
                <a:close/>
              </a:path>
            </a:pathLst>
          </a:custGeom>
          <a:blipFill rotWithShape="1">
            <a:blip r:embed="rId3">
              <a:alphaModFix/>
            </a:blip>
            <a:stretch>
              <a:fillRect b="0" l="0" r="0" t="0"/>
            </a:stretch>
          </a:blipFill>
          <a:ln>
            <a:noFill/>
          </a:ln>
        </p:spPr>
      </p:sp>
      <p:sp>
        <p:nvSpPr>
          <p:cNvPr id="175" name="Google Shape;175;p5"/>
          <p:cNvSpPr txBox="1"/>
          <p:nvPr/>
        </p:nvSpPr>
        <p:spPr>
          <a:xfrm>
            <a:off x="2371225" y="5262562"/>
            <a:ext cx="6173403" cy="74650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INCUBADORA NEONATAL AVANZADA PARA BEBÉS PREMATUROS</a:t>
            </a:r>
            <a:endParaRPr/>
          </a:p>
        </p:txBody>
      </p:sp>
      <p:sp>
        <p:nvSpPr>
          <p:cNvPr id="176" name="Google Shape;176;p5"/>
          <p:cNvSpPr/>
          <p:nvPr/>
        </p:nvSpPr>
        <p:spPr>
          <a:xfrm>
            <a:off x="1310713" y="6164830"/>
            <a:ext cx="615909" cy="488248"/>
          </a:xfrm>
          <a:custGeom>
            <a:rect b="b" l="l" r="r" t="t"/>
            <a:pathLst>
              <a:path extrusionOk="0" h="488248" w="615909">
                <a:moveTo>
                  <a:pt x="0" y="0"/>
                </a:moveTo>
                <a:lnTo>
                  <a:pt x="615909" y="0"/>
                </a:lnTo>
                <a:lnTo>
                  <a:pt x="615909" y="488247"/>
                </a:lnTo>
                <a:lnTo>
                  <a:pt x="0" y="488247"/>
                </a:lnTo>
                <a:lnTo>
                  <a:pt x="0" y="0"/>
                </a:lnTo>
                <a:close/>
              </a:path>
            </a:pathLst>
          </a:custGeom>
          <a:blipFill rotWithShape="1">
            <a:blip r:embed="rId3">
              <a:alphaModFix/>
            </a:blip>
            <a:stretch>
              <a:fillRect b="0" l="0" r="0" t="0"/>
            </a:stretch>
          </a:blipFill>
          <a:ln>
            <a:noFill/>
          </a:ln>
        </p:spPr>
      </p:sp>
      <p:sp>
        <p:nvSpPr>
          <p:cNvPr id="177" name="Google Shape;177;p5"/>
          <p:cNvSpPr txBox="1"/>
          <p:nvPr/>
        </p:nvSpPr>
        <p:spPr>
          <a:xfrm>
            <a:off x="2371225" y="6192832"/>
            <a:ext cx="6173403" cy="375093"/>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ASIENTOS POLIVALENTES INTELIGENTES</a:t>
            </a:r>
            <a:endParaRPr/>
          </a:p>
        </p:txBody>
      </p:sp>
      <p:sp>
        <p:nvSpPr>
          <p:cNvPr id="178" name="Google Shape;178;p5"/>
          <p:cNvSpPr/>
          <p:nvPr/>
        </p:nvSpPr>
        <p:spPr>
          <a:xfrm>
            <a:off x="1310713" y="7005502"/>
            <a:ext cx="615909" cy="488248"/>
          </a:xfrm>
          <a:custGeom>
            <a:rect b="b" l="l" r="r" t="t"/>
            <a:pathLst>
              <a:path extrusionOk="0" h="488248" w="615909">
                <a:moveTo>
                  <a:pt x="0" y="0"/>
                </a:moveTo>
                <a:lnTo>
                  <a:pt x="615909" y="0"/>
                </a:lnTo>
                <a:lnTo>
                  <a:pt x="615909" y="488248"/>
                </a:lnTo>
                <a:lnTo>
                  <a:pt x="0" y="488248"/>
                </a:lnTo>
                <a:lnTo>
                  <a:pt x="0" y="0"/>
                </a:lnTo>
                <a:close/>
              </a:path>
            </a:pathLst>
          </a:custGeom>
          <a:blipFill rotWithShape="1">
            <a:blip r:embed="rId3">
              <a:alphaModFix/>
            </a:blip>
            <a:stretch>
              <a:fillRect b="0" l="0" r="0" t="0"/>
            </a:stretch>
          </a:blipFill>
          <a:ln>
            <a:noFill/>
          </a:ln>
        </p:spPr>
      </p:sp>
      <p:sp>
        <p:nvSpPr>
          <p:cNvPr id="179" name="Google Shape;179;p5"/>
          <p:cNvSpPr txBox="1"/>
          <p:nvPr/>
        </p:nvSpPr>
        <p:spPr>
          <a:xfrm>
            <a:off x="2371225" y="6948352"/>
            <a:ext cx="6173403" cy="74650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SISTEMA DE TRIAJE Y RESPUESTA RÁPIDA PARA URGENCIAS</a:t>
            </a:r>
            <a:endParaRPr/>
          </a:p>
        </p:txBody>
      </p:sp>
      <p:sp>
        <p:nvSpPr>
          <p:cNvPr id="180" name="Google Shape;180;p5"/>
          <p:cNvSpPr/>
          <p:nvPr/>
        </p:nvSpPr>
        <p:spPr>
          <a:xfrm>
            <a:off x="1310713" y="7850619"/>
            <a:ext cx="615909" cy="488248"/>
          </a:xfrm>
          <a:custGeom>
            <a:rect b="b" l="l" r="r" t="t"/>
            <a:pathLst>
              <a:path extrusionOk="0" h="488248" w="615909">
                <a:moveTo>
                  <a:pt x="0" y="0"/>
                </a:moveTo>
                <a:lnTo>
                  <a:pt x="615909" y="0"/>
                </a:lnTo>
                <a:lnTo>
                  <a:pt x="615909" y="488248"/>
                </a:lnTo>
                <a:lnTo>
                  <a:pt x="0" y="488248"/>
                </a:lnTo>
                <a:lnTo>
                  <a:pt x="0" y="0"/>
                </a:lnTo>
                <a:close/>
              </a:path>
            </a:pathLst>
          </a:custGeom>
          <a:blipFill rotWithShape="1">
            <a:blip r:embed="rId3">
              <a:alphaModFix/>
            </a:blip>
            <a:stretch>
              <a:fillRect b="0" l="0" r="0" t="0"/>
            </a:stretch>
          </a:blipFill>
          <a:ln>
            <a:noFill/>
          </a:ln>
        </p:spPr>
      </p:sp>
      <p:sp>
        <p:nvSpPr>
          <p:cNvPr id="181" name="Google Shape;181;p5"/>
          <p:cNvSpPr txBox="1"/>
          <p:nvPr/>
        </p:nvSpPr>
        <p:spPr>
          <a:xfrm>
            <a:off x="2371225" y="7793469"/>
            <a:ext cx="6173403" cy="74650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CÁPSULA DE DIAGNÓSTICO INSTANTÁNEO CON IA Y NANOROBOTS</a:t>
            </a:r>
            <a:endParaRPr/>
          </a:p>
        </p:txBody>
      </p:sp>
      <p:sp>
        <p:nvSpPr>
          <p:cNvPr id="182" name="Google Shape;182;p5"/>
          <p:cNvSpPr/>
          <p:nvPr/>
        </p:nvSpPr>
        <p:spPr>
          <a:xfrm>
            <a:off x="9144000" y="2370691"/>
            <a:ext cx="615909" cy="488248"/>
          </a:xfrm>
          <a:custGeom>
            <a:rect b="b" l="l" r="r" t="t"/>
            <a:pathLst>
              <a:path extrusionOk="0" h="488248" w="615909">
                <a:moveTo>
                  <a:pt x="0" y="0"/>
                </a:moveTo>
                <a:lnTo>
                  <a:pt x="615909" y="0"/>
                </a:lnTo>
                <a:lnTo>
                  <a:pt x="615909" y="488248"/>
                </a:lnTo>
                <a:lnTo>
                  <a:pt x="0" y="488248"/>
                </a:lnTo>
                <a:lnTo>
                  <a:pt x="0" y="0"/>
                </a:lnTo>
                <a:close/>
              </a:path>
            </a:pathLst>
          </a:custGeom>
          <a:blipFill rotWithShape="1">
            <a:blip r:embed="rId3">
              <a:alphaModFix/>
            </a:blip>
            <a:stretch>
              <a:fillRect b="0" l="0" r="0" t="0"/>
            </a:stretch>
          </a:blipFill>
          <a:ln>
            <a:noFill/>
          </a:ln>
        </p:spPr>
      </p:sp>
      <p:sp>
        <p:nvSpPr>
          <p:cNvPr id="183" name="Google Shape;183;p5"/>
          <p:cNvSpPr txBox="1"/>
          <p:nvPr/>
        </p:nvSpPr>
        <p:spPr>
          <a:xfrm>
            <a:off x="10204512" y="2313541"/>
            <a:ext cx="6750266" cy="74650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ESTACIONES DE AUTO-CHEQUEO INTELIGENTES (QUIOSCOS INTERACTIVOS)</a:t>
            </a:r>
            <a:endParaRPr/>
          </a:p>
        </p:txBody>
      </p:sp>
      <p:sp>
        <p:nvSpPr>
          <p:cNvPr id="184" name="Google Shape;184;p5"/>
          <p:cNvSpPr/>
          <p:nvPr/>
        </p:nvSpPr>
        <p:spPr>
          <a:xfrm>
            <a:off x="9144000" y="3215808"/>
            <a:ext cx="615909" cy="488248"/>
          </a:xfrm>
          <a:custGeom>
            <a:rect b="b" l="l" r="r" t="t"/>
            <a:pathLst>
              <a:path extrusionOk="0" h="488248" w="615909">
                <a:moveTo>
                  <a:pt x="0" y="0"/>
                </a:moveTo>
                <a:lnTo>
                  <a:pt x="615909" y="0"/>
                </a:lnTo>
                <a:lnTo>
                  <a:pt x="615909" y="488248"/>
                </a:lnTo>
                <a:lnTo>
                  <a:pt x="0" y="488248"/>
                </a:lnTo>
                <a:lnTo>
                  <a:pt x="0" y="0"/>
                </a:lnTo>
                <a:close/>
              </a:path>
            </a:pathLst>
          </a:custGeom>
          <a:blipFill rotWithShape="1">
            <a:blip r:embed="rId3">
              <a:alphaModFix/>
            </a:blip>
            <a:stretch>
              <a:fillRect b="0" l="0" r="0" t="0"/>
            </a:stretch>
          </a:blipFill>
          <a:ln>
            <a:noFill/>
          </a:ln>
        </p:spPr>
      </p:sp>
      <p:sp>
        <p:nvSpPr>
          <p:cNvPr id="185" name="Google Shape;185;p5"/>
          <p:cNvSpPr txBox="1"/>
          <p:nvPr/>
        </p:nvSpPr>
        <p:spPr>
          <a:xfrm>
            <a:off x="10204512" y="3158658"/>
            <a:ext cx="6569643" cy="74650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PUNTOS DE REALIDAD AUMENTADA (PROYECCIONES HOLOGRÁFICAS)</a:t>
            </a:r>
            <a:endParaRPr/>
          </a:p>
        </p:txBody>
      </p:sp>
      <p:sp>
        <p:nvSpPr>
          <p:cNvPr id="186" name="Google Shape;186;p5"/>
          <p:cNvSpPr/>
          <p:nvPr/>
        </p:nvSpPr>
        <p:spPr>
          <a:xfrm>
            <a:off x="9144000" y="4056481"/>
            <a:ext cx="615909" cy="488248"/>
          </a:xfrm>
          <a:custGeom>
            <a:rect b="b" l="l" r="r" t="t"/>
            <a:pathLst>
              <a:path extrusionOk="0" h="488248" w="615909">
                <a:moveTo>
                  <a:pt x="0" y="0"/>
                </a:moveTo>
                <a:lnTo>
                  <a:pt x="615909" y="0"/>
                </a:lnTo>
                <a:lnTo>
                  <a:pt x="615909" y="488248"/>
                </a:lnTo>
                <a:lnTo>
                  <a:pt x="0" y="488248"/>
                </a:lnTo>
                <a:lnTo>
                  <a:pt x="0" y="0"/>
                </a:lnTo>
                <a:close/>
              </a:path>
            </a:pathLst>
          </a:custGeom>
          <a:blipFill rotWithShape="1">
            <a:blip r:embed="rId3">
              <a:alphaModFix/>
            </a:blip>
            <a:stretch>
              <a:fillRect b="0" l="0" r="0" t="0"/>
            </a:stretch>
          </a:blipFill>
          <a:ln>
            <a:noFill/>
          </a:ln>
        </p:spPr>
      </p:sp>
      <p:sp>
        <p:nvSpPr>
          <p:cNvPr id="187" name="Google Shape;187;p5"/>
          <p:cNvSpPr txBox="1"/>
          <p:nvPr/>
        </p:nvSpPr>
        <p:spPr>
          <a:xfrm>
            <a:off x="10204512" y="3999331"/>
            <a:ext cx="6569643" cy="74650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PANTALLAS ASISTENCIALES                                 (ASISTENTE VIRTUAL PERSONALIZADO)</a:t>
            </a:r>
            <a:endParaRPr/>
          </a:p>
        </p:txBody>
      </p:sp>
      <p:sp>
        <p:nvSpPr>
          <p:cNvPr id="188" name="Google Shape;188;p5"/>
          <p:cNvSpPr/>
          <p:nvPr/>
        </p:nvSpPr>
        <p:spPr>
          <a:xfrm>
            <a:off x="9144000" y="4901598"/>
            <a:ext cx="615909" cy="488248"/>
          </a:xfrm>
          <a:custGeom>
            <a:rect b="b" l="l" r="r" t="t"/>
            <a:pathLst>
              <a:path extrusionOk="0" h="488248" w="615909">
                <a:moveTo>
                  <a:pt x="0" y="0"/>
                </a:moveTo>
                <a:lnTo>
                  <a:pt x="615909" y="0"/>
                </a:lnTo>
                <a:lnTo>
                  <a:pt x="615909" y="488248"/>
                </a:lnTo>
                <a:lnTo>
                  <a:pt x="0" y="488248"/>
                </a:lnTo>
                <a:lnTo>
                  <a:pt x="0" y="0"/>
                </a:lnTo>
                <a:close/>
              </a:path>
            </a:pathLst>
          </a:custGeom>
          <a:blipFill rotWithShape="1">
            <a:blip r:embed="rId3">
              <a:alphaModFix/>
            </a:blip>
            <a:stretch>
              <a:fillRect b="0" l="0" r="0" t="0"/>
            </a:stretch>
          </a:blipFill>
          <a:ln>
            <a:noFill/>
          </a:ln>
        </p:spPr>
      </p:sp>
      <p:sp>
        <p:nvSpPr>
          <p:cNvPr id="189" name="Google Shape;189;p5"/>
          <p:cNvSpPr txBox="1"/>
          <p:nvPr/>
        </p:nvSpPr>
        <p:spPr>
          <a:xfrm>
            <a:off x="10204512" y="4844448"/>
            <a:ext cx="6212548" cy="74650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MURO INTELIGENTE DE INFORMACIÓN Y ENTRETENIMIENTO</a:t>
            </a:r>
            <a:endParaRPr/>
          </a:p>
        </p:txBody>
      </p:sp>
      <p:sp>
        <p:nvSpPr>
          <p:cNvPr id="190" name="Google Shape;190;p5"/>
          <p:cNvSpPr/>
          <p:nvPr/>
        </p:nvSpPr>
        <p:spPr>
          <a:xfrm>
            <a:off x="9144000" y="5742271"/>
            <a:ext cx="615909" cy="488248"/>
          </a:xfrm>
          <a:custGeom>
            <a:rect b="b" l="l" r="r" t="t"/>
            <a:pathLst>
              <a:path extrusionOk="0" h="488248" w="615909">
                <a:moveTo>
                  <a:pt x="0" y="0"/>
                </a:moveTo>
                <a:lnTo>
                  <a:pt x="615909" y="0"/>
                </a:lnTo>
                <a:lnTo>
                  <a:pt x="615909" y="488248"/>
                </a:lnTo>
                <a:lnTo>
                  <a:pt x="0" y="488248"/>
                </a:lnTo>
                <a:lnTo>
                  <a:pt x="0" y="0"/>
                </a:lnTo>
                <a:close/>
              </a:path>
            </a:pathLst>
          </a:custGeom>
          <a:blipFill rotWithShape="1">
            <a:blip r:embed="rId3">
              <a:alphaModFix/>
            </a:blip>
            <a:stretch>
              <a:fillRect b="0" l="0" r="0" t="0"/>
            </a:stretch>
          </a:blipFill>
          <a:ln>
            <a:noFill/>
          </a:ln>
        </p:spPr>
      </p:sp>
      <p:sp>
        <p:nvSpPr>
          <p:cNvPr id="191" name="Google Shape;191;p5"/>
          <p:cNvSpPr txBox="1"/>
          <p:nvPr/>
        </p:nvSpPr>
        <p:spPr>
          <a:xfrm>
            <a:off x="10204512" y="5685121"/>
            <a:ext cx="6750266" cy="74650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ZONA DE RELAJACIÓN CON BIOFEEDBACK Y REALIDAD VIRTUAL (RV)</a:t>
            </a:r>
            <a:endParaRPr/>
          </a:p>
        </p:txBody>
      </p:sp>
      <p:sp>
        <p:nvSpPr>
          <p:cNvPr id="192" name="Google Shape;192;p5"/>
          <p:cNvSpPr/>
          <p:nvPr/>
        </p:nvSpPr>
        <p:spPr>
          <a:xfrm>
            <a:off x="9144000" y="6587388"/>
            <a:ext cx="615909" cy="488248"/>
          </a:xfrm>
          <a:custGeom>
            <a:rect b="b" l="l" r="r" t="t"/>
            <a:pathLst>
              <a:path extrusionOk="0" h="488248" w="615909">
                <a:moveTo>
                  <a:pt x="0" y="0"/>
                </a:moveTo>
                <a:lnTo>
                  <a:pt x="615909" y="0"/>
                </a:lnTo>
                <a:lnTo>
                  <a:pt x="615909" y="488248"/>
                </a:lnTo>
                <a:lnTo>
                  <a:pt x="0" y="488248"/>
                </a:lnTo>
                <a:lnTo>
                  <a:pt x="0" y="0"/>
                </a:lnTo>
                <a:close/>
              </a:path>
            </a:pathLst>
          </a:custGeom>
          <a:blipFill rotWithShape="1">
            <a:blip r:embed="rId3">
              <a:alphaModFix/>
            </a:blip>
            <a:stretch>
              <a:fillRect b="0" l="0" r="0" t="0"/>
            </a:stretch>
          </a:blipFill>
          <a:ln>
            <a:noFill/>
          </a:ln>
        </p:spPr>
      </p:sp>
      <p:sp>
        <p:nvSpPr>
          <p:cNvPr id="193" name="Google Shape;193;p5"/>
          <p:cNvSpPr txBox="1"/>
          <p:nvPr/>
        </p:nvSpPr>
        <p:spPr>
          <a:xfrm>
            <a:off x="10204512" y="6530238"/>
            <a:ext cx="6882000" cy="777300"/>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ESTACIÓN DE JUEGOS INTERACTIVOS EXPLORADORES DE LA SALUD</a:t>
            </a:r>
            <a:endParaRPr/>
          </a:p>
        </p:txBody>
      </p:sp>
      <p:sp>
        <p:nvSpPr>
          <p:cNvPr id="194" name="Google Shape;194;p5"/>
          <p:cNvSpPr/>
          <p:nvPr/>
        </p:nvSpPr>
        <p:spPr>
          <a:xfrm>
            <a:off x="9144000" y="7428061"/>
            <a:ext cx="615909" cy="488248"/>
          </a:xfrm>
          <a:custGeom>
            <a:rect b="b" l="l" r="r" t="t"/>
            <a:pathLst>
              <a:path extrusionOk="0" h="488248" w="615909">
                <a:moveTo>
                  <a:pt x="0" y="0"/>
                </a:moveTo>
                <a:lnTo>
                  <a:pt x="615909" y="0"/>
                </a:lnTo>
                <a:lnTo>
                  <a:pt x="615909" y="488248"/>
                </a:lnTo>
                <a:lnTo>
                  <a:pt x="0" y="488248"/>
                </a:lnTo>
                <a:lnTo>
                  <a:pt x="0" y="0"/>
                </a:lnTo>
                <a:close/>
              </a:path>
            </a:pathLst>
          </a:custGeom>
          <a:blipFill rotWithShape="1">
            <a:blip r:embed="rId3">
              <a:alphaModFix/>
            </a:blip>
            <a:stretch>
              <a:fillRect b="0" l="0" r="0" t="0"/>
            </a:stretch>
          </a:blipFill>
          <a:ln>
            <a:noFill/>
          </a:ln>
        </p:spPr>
      </p:sp>
      <p:sp>
        <p:nvSpPr>
          <p:cNvPr id="195" name="Google Shape;195;p5"/>
          <p:cNvSpPr txBox="1"/>
          <p:nvPr/>
        </p:nvSpPr>
        <p:spPr>
          <a:xfrm>
            <a:off x="10204512" y="7370911"/>
            <a:ext cx="2341517" cy="375093"/>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RAILDRONE´S</a:t>
            </a:r>
            <a:endParaRPr/>
          </a:p>
        </p:txBody>
      </p:sp>
      <p:sp>
        <p:nvSpPr>
          <p:cNvPr id="196" name="Google Shape;196;p5"/>
          <p:cNvSpPr txBox="1"/>
          <p:nvPr/>
        </p:nvSpPr>
        <p:spPr>
          <a:xfrm>
            <a:off x="2018001" y="9182100"/>
            <a:ext cx="4469423" cy="37766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197" name="Google Shape;197;p5"/>
          <p:cNvSpPr/>
          <p:nvPr/>
        </p:nvSpPr>
        <p:spPr>
          <a:xfrm>
            <a:off x="1532619" y="694561"/>
            <a:ext cx="696122" cy="668277"/>
          </a:xfrm>
          <a:custGeom>
            <a:rect b="b" l="l" r="r" t="t"/>
            <a:pathLst>
              <a:path extrusionOk="0" h="668277" w="696122">
                <a:moveTo>
                  <a:pt x="0" y="0"/>
                </a:moveTo>
                <a:lnTo>
                  <a:pt x="696122" y="0"/>
                </a:lnTo>
                <a:lnTo>
                  <a:pt x="696122" y="668278"/>
                </a:lnTo>
                <a:lnTo>
                  <a:pt x="0" y="668278"/>
                </a:lnTo>
                <a:lnTo>
                  <a:pt x="0" y="0"/>
                </a:lnTo>
                <a:close/>
              </a:path>
            </a:pathLst>
          </a:custGeom>
          <a:blipFill rotWithShape="1">
            <a:blip r:embed="rId4">
              <a:alphaModFix/>
            </a:blip>
            <a:stretch>
              <a:fillRect b="0" l="0" r="0" t="0"/>
            </a:stretch>
          </a:blipFill>
          <a:ln>
            <a:noFill/>
          </a:ln>
        </p:spPr>
      </p:sp>
      <p:sp>
        <p:nvSpPr>
          <p:cNvPr id="198" name="Google Shape;198;p5"/>
          <p:cNvSpPr txBox="1"/>
          <p:nvPr/>
        </p:nvSpPr>
        <p:spPr>
          <a:xfrm>
            <a:off x="2483522" y="801740"/>
            <a:ext cx="4338716"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202" name="Shape 202"/>
        <p:cNvGrpSpPr/>
        <p:nvPr/>
      </p:nvGrpSpPr>
      <p:grpSpPr>
        <a:xfrm>
          <a:off x="0" y="0"/>
          <a:ext cx="0" cy="0"/>
          <a:chOff x="0" y="0"/>
          <a:chExt cx="0" cy="0"/>
        </a:xfrm>
      </p:grpSpPr>
      <p:sp>
        <p:nvSpPr>
          <p:cNvPr id="203" name="Google Shape;203;p6"/>
          <p:cNvSpPr/>
          <p:nvPr/>
        </p:nvSpPr>
        <p:spPr>
          <a:xfrm flipH="1">
            <a:off x="-5851825" y="0"/>
            <a:ext cx="11294975" cy="11294975"/>
          </a:xfrm>
          <a:custGeom>
            <a:rect b="b" l="l" r="r" t="t"/>
            <a:pathLst>
              <a:path extrusionOk="0" h="11294975" w="11294975">
                <a:moveTo>
                  <a:pt x="11294975" y="0"/>
                </a:moveTo>
                <a:lnTo>
                  <a:pt x="0" y="0"/>
                </a:lnTo>
                <a:lnTo>
                  <a:pt x="0" y="11294975"/>
                </a:lnTo>
                <a:lnTo>
                  <a:pt x="11294975" y="11294975"/>
                </a:lnTo>
                <a:lnTo>
                  <a:pt x="11294975" y="0"/>
                </a:lnTo>
                <a:close/>
              </a:path>
            </a:pathLst>
          </a:custGeom>
          <a:blipFill rotWithShape="1">
            <a:blip r:embed="rId3">
              <a:alphaModFix amt="18000"/>
            </a:blip>
            <a:stretch>
              <a:fillRect b="0" l="0" r="0" t="0"/>
            </a:stretch>
          </a:blipFill>
          <a:ln>
            <a:noFill/>
          </a:ln>
        </p:spPr>
      </p:sp>
      <p:sp>
        <p:nvSpPr>
          <p:cNvPr id="204" name="Google Shape;204;p6"/>
          <p:cNvSpPr/>
          <p:nvPr/>
        </p:nvSpPr>
        <p:spPr>
          <a:xfrm>
            <a:off x="1564397" y="1028700"/>
            <a:ext cx="696122" cy="668277"/>
          </a:xfrm>
          <a:custGeom>
            <a:rect b="b" l="l" r="r" t="t"/>
            <a:pathLst>
              <a:path extrusionOk="0" h="668277" w="696122">
                <a:moveTo>
                  <a:pt x="0" y="0"/>
                </a:moveTo>
                <a:lnTo>
                  <a:pt x="696122" y="0"/>
                </a:lnTo>
                <a:lnTo>
                  <a:pt x="696122" y="668277"/>
                </a:lnTo>
                <a:lnTo>
                  <a:pt x="0" y="668277"/>
                </a:lnTo>
                <a:lnTo>
                  <a:pt x="0" y="0"/>
                </a:lnTo>
                <a:close/>
              </a:path>
            </a:pathLst>
          </a:custGeom>
          <a:blipFill rotWithShape="1">
            <a:blip r:embed="rId4">
              <a:alphaModFix/>
            </a:blip>
            <a:stretch>
              <a:fillRect b="0" l="0" r="0" t="0"/>
            </a:stretch>
          </a:blipFill>
          <a:ln>
            <a:noFill/>
          </a:ln>
        </p:spPr>
      </p:sp>
      <p:grpSp>
        <p:nvGrpSpPr>
          <p:cNvPr id="205" name="Google Shape;205;p6"/>
          <p:cNvGrpSpPr/>
          <p:nvPr/>
        </p:nvGrpSpPr>
        <p:grpSpPr>
          <a:xfrm>
            <a:off x="17086365" y="9463840"/>
            <a:ext cx="1441031" cy="823160"/>
            <a:chOff x="0" y="-38100"/>
            <a:chExt cx="379531" cy="216799"/>
          </a:xfrm>
        </p:grpSpPr>
        <p:sp>
          <p:nvSpPr>
            <p:cNvPr id="206" name="Google Shape;206;p6"/>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207" name="Google Shape;207;p6"/>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08" name="Google Shape;208;p6"/>
          <p:cNvGrpSpPr/>
          <p:nvPr/>
        </p:nvGrpSpPr>
        <p:grpSpPr>
          <a:xfrm>
            <a:off x="13266493" y="1588518"/>
            <a:ext cx="5053388" cy="7400324"/>
            <a:chOff x="0" y="-38100"/>
            <a:chExt cx="1330933" cy="1949057"/>
          </a:xfrm>
        </p:grpSpPr>
        <p:sp>
          <p:nvSpPr>
            <p:cNvPr id="209" name="Google Shape;209;p6"/>
            <p:cNvSpPr/>
            <p:nvPr/>
          </p:nvSpPr>
          <p:spPr>
            <a:xfrm>
              <a:off x="0" y="0"/>
              <a:ext cx="1330933" cy="1910957"/>
            </a:xfrm>
            <a:custGeom>
              <a:rect b="b" l="l" r="r" t="t"/>
              <a:pathLst>
                <a:path extrusionOk="0" h="1910957" w="1330933">
                  <a:moveTo>
                    <a:pt x="93454" y="0"/>
                  </a:moveTo>
                  <a:lnTo>
                    <a:pt x="1237480" y="0"/>
                  </a:lnTo>
                  <a:cubicBezTo>
                    <a:pt x="1289093" y="0"/>
                    <a:pt x="1330933" y="41841"/>
                    <a:pt x="1330933" y="93454"/>
                  </a:cubicBezTo>
                  <a:lnTo>
                    <a:pt x="1330933" y="1817503"/>
                  </a:lnTo>
                  <a:cubicBezTo>
                    <a:pt x="1330933" y="1869116"/>
                    <a:pt x="1289093" y="1910957"/>
                    <a:pt x="1237480" y="1910957"/>
                  </a:cubicBezTo>
                  <a:lnTo>
                    <a:pt x="93454" y="1910957"/>
                  </a:lnTo>
                  <a:cubicBezTo>
                    <a:pt x="41841" y="1910957"/>
                    <a:pt x="0" y="1869116"/>
                    <a:pt x="0" y="1817503"/>
                  </a:cubicBezTo>
                  <a:lnTo>
                    <a:pt x="0" y="93454"/>
                  </a:lnTo>
                  <a:cubicBezTo>
                    <a:pt x="0" y="41841"/>
                    <a:pt x="41841" y="0"/>
                    <a:pt x="93454" y="0"/>
                  </a:cubicBezTo>
                  <a:close/>
                </a:path>
              </a:pathLst>
            </a:custGeom>
            <a:gradFill>
              <a:gsLst>
                <a:gs pos="0">
                  <a:srgbClr val="396587"/>
                </a:gs>
                <a:gs pos="100000">
                  <a:srgbClr val="000000">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6"/>
            <p:cNvSpPr txBox="1"/>
            <p:nvPr/>
          </p:nvSpPr>
          <p:spPr>
            <a:xfrm>
              <a:off x="0" y="-38100"/>
              <a:ext cx="1330933" cy="1949057"/>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11" name="Google Shape;211;p6"/>
          <p:cNvSpPr/>
          <p:nvPr/>
        </p:nvSpPr>
        <p:spPr>
          <a:xfrm>
            <a:off x="13266493" y="2498749"/>
            <a:ext cx="4540387" cy="5945167"/>
          </a:xfrm>
          <a:custGeom>
            <a:rect b="b" l="l" r="r" t="t"/>
            <a:pathLst>
              <a:path extrusionOk="0" h="921062" w="703425">
                <a:moveTo>
                  <a:pt x="61384" y="0"/>
                </a:moveTo>
                <a:lnTo>
                  <a:pt x="642040" y="0"/>
                </a:lnTo>
                <a:cubicBezTo>
                  <a:pt x="675942" y="0"/>
                  <a:pt x="703425" y="27483"/>
                  <a:pt x="703425" y="61384"/>
                </a:cubicBezTo>
                <a:lnTo>
                  <a:pt x="703425" y="859678"/>
                </a:lnTo>
                <a:cubicBezTo>
                  <a:pt x="703425" y="875958"/>
                  <a:pt x="696958" y="891571"/>
                  <a:pt x="685446" y="903083"/>
                </a:cubicBezTo>
                <a:cubicBezTo>
                  <a:pt x="673934" y="914595"/>
                  <a:pt x="658321" y="921062"/>
                  <a:pt x="642040" y="921062"/>
                </a:cubicBezTo>
                <a:lnTo>
                  <a:pt x="61384" y="921062"/>
                </a:lnTo>
                <a:cubicBezTo>
                  <a:pt x="45104" y="921062"/>
                  <a:pt x="29491" y="914595"/>
                  <a:pt x="17979" y="903083"/>
                </a:cubicBezTo>
                <a:cubicBezTo>
                  <a:pt x="6467" y="891571"/>
                  <a:pt x="0" y="875958"/>
                  <a:pt x="0" y="859678"/>
                </a:cubicBezTo>
                <a:lnTo>
                  <a:pt x="0" y="61384"/>
                </a:lnTo>
                <a:cubicBezTo>
                  <a:pt x="0" y="45104"/>
                  <a:pt x="6467" y="29491"/>
                  <a:pt x="17979" y="17979"/>
                </a:cubicBezTo>
                <a:cubicBezTo>
                  <a:pt x="29491" y="6467"/>
                  <a:pt x="45104" y="0"/>
                  <a:pt x="61384" y="0"/>
                </a:cubicBezTo>
                <a:close/>
              </a:path>
            </a:pathLst>
          </a:custGeom>
          <a:blipFill rotWithShape="1">
            <a:blip r:embed="rId5">
              <a:alphaModFix/>
            </a:blip>
            <a:stretch>
              <a:fillRect b="0" l="-48080" r="-48078" t="0"/>
            </a:stretch>
          </a:blipFill>
          <a:ln cap="rnd" cmpd="sng" w="47625">
            <a:solidFill>
              <a:srgbClr val="39658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6"/>
          <p:cNvSpPr txBox="1"/>
          <p:nvPr/>
        </p:nvSpPr>
        <p:spPr>
          <a:xfrm>
            <a:off x="1432880" y="4836670"/>
            <a:ext cx="9923087" cy="1489319"/>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Diseñado para actuar con rapidez y precisión, este módulo es el núcleo operativo ante situaciones críticas. Con IA aplicada al triaje, sensores biométricos y conexión total con la Historia Clínica Electrónica, permite priorizar casos, activar protocolos automáticamente y coordinar recursos en tiempo real.</a:t>
            </a:r>
            <a:endParaRPr/>
          </a:p>
        </p:txBody>
      </p:sp>
      <p:sp>
        <p:nvSpPr>
          <p:cNvPr id="213" name="Google Shape;213;p6"/>
          <p:cNvSpPr txBox="1"/>
          <p:nvPr/>
        </p:nvSpPr>
        <p:spPr>
          <a:xfrm>
            <a:off x="1028700" y="2388468"/>
            <a:ext cx="10313932" cy="1919147"/>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4690" u="none" cap="none" strike="noStrike">
                <a:solidFill>
                  <a:srgbClr val="FFFFFF"/>
                </a:solidFill>
                <a:latin typeface="Arial"/>
                <a:ea typeface="Arial"/>
                <a:cs typeface="Arial"/>
                <a:sym typeface="Arial"/>
              </a:rPr>
              <a:t>EMERGENCY RESPONSE UNIT</a:t>
            </a:r>
            <a:endParaRPr/>
          </a:p>
          <a:p>
            <a:pPr indent="0" lvl="0" marL="0" marR="0" rtl="0" algn="l">
              <a:lnSpc>
                <a:spcPct val="140000"/>
              </a:lnSpc>
              <a:spcBef>
                <a:spcPts val="0"/>
              </a:spcBef>
              <a:spcAft>
                <a:spcPts val="0"/>
              </a:spcAft>
              <a:buNone/>
            </a:pPr>
            <a:r>
              <a:t/>
            </a:r>
            <a:endParaRPr b="0" i="0" sz="4690" u="none" cap="none" strike="noStrike">
              <a:solidFill>
                <a:srgbClr val="FFFFFF"/>
              </a:solidFill>
              <a:latin typeface="Arial"/>
              <a:ea typeface="Arial"/>
              <a:cs typeface="Arial"/>
              <a:sym typeface="Arial"/>
            </a:endParaRPr>
          </a:p>
        </p:txBody>
      </p:sp>
      <p:sp>
        <p:nvSpPr>
          <p:cNvPr id="214" name="Google Shape;214;p6"/>
          <p:cNvSpPr txBox="1"/>
          <p:nvPr/>
        </p:nvSpPr>
        <p:spPr>
          <a:xfrm>
            <a:off x="1028700" y="2894890"/>
            <a:ext cx="11920405" cy="1458433"/>
          </a:xfrm>
          <a:prstGeom prst="rect">
            <a:avLst/>
          </a:prstGeom>
          <a:noFill/>
          <a:ln>
            <a:noFill/>
          </a:ln>
        </p:spPr>
        <p:txBody>
          <a:bodyPr anchorCtr="0" anchor="t" bIns="0" lIns="0" spcFirstLastPara="1" rIns="0" wrap="square" tIns="0">
            <a:spAutoFit/>
          </a:bodyPr>
          <a:lstStyle/>
          <a:p>
            <a:pPr indent="0" lvl="0" marL="0" marR="0" rtl="0" algn="l">
              <a:lnSpc>
                <a:spcPct val="140003"/>
              </a:lnSpc>
              <a:spcBef>
                <a:spcPts val="0"/>
              </a:spcBef>
              <a:spcAft>
                <a:spcPts val="0"/>
              </a:spcAft>
              <a:buNone/>
            </a:pPr>
            <a:r>
              <a:rPr b="1" i="0" lang="en-US" sz="6082" u="none" cap="none" strike="noStrike">
                <a:solidFill>
                  <a:srgbClr val="54BAFF"/>
                </a:solidFill>
                <a:latin typeface="Arial"/>
                <a:ea typeface="Arial"/>
                <a:cs typeface="Arial"/>
                <a:sym typeface="Arial"/>
              </a:rPr>
              <a:t>MÓDULO DE URGENCIAS</a:t>
            </a:r>
            <a:endParaRPr/>
          </a:p>
        </p:txBody>
      </p:sp>
      <p:sp>
        <p:nvSpPr>
          <p:cNvPr id="215" name="Google Shape;215;p6"/>
          <p:cNvSpPr txBox="1"/>
          <p:nvPr/>
        </p:nvSpPr>
        <p:spPr>
          <a:xfrm>
            <a:off x="2594744" y="1133971"/>
            <a:ext cx="5090715" cy="37766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216" name="Google Shape;216;p6"/>
          <p:cNvSpPr txBox="1"/>
          <p:nvPr/>
        </p:nvSpPr>
        <p:spPr>
          <a:xfrm>
            <a:off x="2018001" y="9182100"/>
            <a:ext cx="4469423" cy="37766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217" name="Google Shape;217;p6"/>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06</a:t>
            </a:r>
            <a:endParaRPr/>
          </a:p>
        </p:txBody>
      </p:sp>
      <p:sp>
        <p:nvSpPr>
          <p:cNvPr id="218" name="Google Shape;218;p6"/>
          <p:cNvSpPr txBox="1"/>
          <p:nvPr/>
        </p:nvSpPr>
        <p:spPr>
          <a:xfrm>
            <a:off x="1432880" y="6644524"/>
            <a:ext cx="10021037" cy="1489319"/>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Desde el primer contacto hasta el ingreso, cada paso está optimizado para salvar segundos donde cada segundo importa. Integrado con transporte autónomo, atención prehospitalaria y sistemas de emergencia externa, garantiza una respuesta ágil, segura y conectada.</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222" name="Shape 222"/>
        <p:cNvGrpSpPr/>
        <p:nvPr/>
      </p:nvGrpSpPr>
      <p:grpSpPr>
        <a:xfrm>
          <a:off x="0" y="0"/>
          <a:ext cx="0" cy="0"/>
          <a:chOff x="0" y="0"/>
          <a:chExt cx="0" cy="0"/>
        </a:xfrm>
      </p:grpSpPr>
      <p:grpSp>
        <p:nvGrpSpPr>
          <p:cNvPr id="223" name="Google Shape;223;p7"/>
          <p:cNvGrpSpPr/>
          <p:nvPr/>
        </p:nvGrpSpPr>
        <p:grpSpPr>
          <a:xfrm>
            <a:off x="17086365" y="9463840"/>
            <a:ext cx="1441031" cy="823160"/>
            <a:chOff x="0" y="-38100"/>
            <a:chExt cx="379531" cy="216799"/>
          </a:xfrm>
        </p:grpSpPr>
        <p:sp>
          <p:nvSpPr>
            <p:cNvPr id="224" name="Google Shape;224;p7"/>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225" name="Google Shape;225;p7"/>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26" name="Google Shape;226;p7"/>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07</a:t>
            </a:r>
            <a:endParaRPr/>
          </a:p>
        </p:txBody>
      </p:sp>
      <p:sp>
        <p:nvSpPr>
          <p:cNvPr id="227" name="Google Shape;227;p7"/>
          <p:cNvSpPr/>
          <p:nvPr/>
        </p:nvSpPr>
        <p:spPr>
          <a:xfrm>
            <a:off x="4836366" y="2417192"/>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228" name="Google Shape;228;p7"/>
          <p:cNvSpPr txBox="1"/>
          <p:nvPr/>
        </p:nvSpPr>
        <p:spPr>
          <a:xfrm>
            <a:off x="6099389" y="2360042"/>
            <a:ext cx="6943338" cy="878136"/>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SISTEMA DE TELETRANSPORTACIÓN DE ESPECIALISTAS CON R.A.</a:t>
            </a:r>
            <a:endParaRPr/>
          </a:p>
        </p:txBody>
      </p:sp>
      <p:sp>
        <p:nvSpPr>
          <p:cNvPr id="229" name="Google Shape;229;p7"/>
          <p:cNvSpPr/>
          <p:nvPr/>
        </p:nvSpPr>
        <p:spPr>
          <a:xfrm>
            <a:off x="4836366" y="3423688"/>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230" name="Google Shape;230;p7"/>
          <p:cNvSpPr txBox="1"/>
          <p:nvPr/>
        </p:nvSpPr>
        <p:spPr>
          <a:xfrm>
            <a:off x="6099389" y="3494949"/>
            <a:ext cx="7139623" cy="435805"/>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REALIDAD AUMENTADA EN TRAUMA</a:t>
            </a:r>
            <a:endParaRPr/>
          </a:p>
        </p:txBody>
      </p:sp>
      <p:sp>
        <p:nvSpPr>
          <p:cNvPr id="231" name="Google Shape;231;p7"/>
          <p:cNvSpPr/>
          <p:nvPr/>
        </p:nvSpPr>
        <p:spPr>
          <a:xfrm>
            <a:off x="4836366" y="4424891"/>
            <a:ext cx="733520" cy="581481"/>
          </a:xfrm>
          <a:custGeom>
            <a:rect b="b" l="l" r="r" t="t"/>
            <a:pathLst>
              <a:path extrusionOk="0" h="581481" w="733520">
                <a:moveTo>
                  <a:pt x="0" y="0"/>
                </a:moveTo>
                <a:lnTo>
                  <a:pt x="733520" y="0"/>
                </a:lnTo>
                <a:lnTo>
                  <a:pt x="733520" y="581482"/>
                </a:lnTo>
                <a:lnTo>
                  <a:pt x="0" y="581482"/>
                </a:lnTo>
                <a:lnTo>
                  <a:pt x="0" y="0"/>
                </a:lnTo>
                <a:close/>
              </a:path>
            </a:pathLst>
          </a:custGeom>
          <a:blipFill rotWithShape="1">
            <a:blip r:embed="rId3">
              <a:alphaModFix/>
            </a:blip>
            <a:stretch>
              <a:fillRect b="0" l="0" r="0" t="0"/>
            </a:stretch>
          </a:blipFill>
          <a:ln>
            <a:noFill/>
          </a:ln>
        </p:spPr>
      </p:sp>
      <p:sp>
        <p:nvSpPr>
          <p:cNvPr id="232" name="Google Shape;232;p7"/>
          <p:cNvSpPr txBox="1"/>
          <p:nvPr/>
        </p:nvSpPr>
        <p:spPr>
          <a:xfrm>
            <a:off x="6099389" y="4469154"/>
            <a:ext cx="6174556" cy="435805"/>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CAMA DE HOSPITAL INTELIGENTE</a:t>
            </a:r>
            <a:endParaRPr/>
          </a:p>
        </p:txBody>
      </p:sp>
      <p:sp>
        <p:nvSpPr>
          <p:cNvPr id="233" name="Google Shape;233;p7"/>
          <p:cNvSpPr/>
          <p:nvPr/>
        </p:nvSpPr>
        <p:spPr>
          <a:xfrm>
            <a:off x="4836366" y="5431388"/>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234" name="Google Shape;234;p7"/>
          <p:cNvSpPr txBox="1"/>
          <p:nvPr/>
        </p:nvSpPr>
        <p:spPr>
          <a:xfrm>
            <a:off x="6099389" y="5254485"/>
            <a:ext cx="7352245" cy="878136"/>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ROBOT DE ASISTENCIA PARA REANIMACIÓN CON ALGORITMOS DE APOYO</a:t>
            </a:r>
            <a:endParaRPr/>
          </a:p>
        </p:txBody>
      </p:sp>
      <p:sp>
        <p:nvSpPr>
          <p:cNvPr id="235" name="Google Shape;235;p7"/>
          <p:cNvSpPr/>
          <p:nvPr/>
        </p:nvSpPr>
        <p:spPr>
          <a:xfrm>
            <a:off x="4836366" y="6432591"/>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236" name="Google Shape;236;p7"/>
          <p:cNvSpPr txBox="1"/>
          <p:nvPr/>
        </p:nvSpPr>
        <p:spPr>
          <a:xfrm>
            <a:off x="6099389" y="6375441"/>
            <a:ext cx="7352245" cy="878136"/>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INCUBADORA NEONATAL AVANZADA PARA BEBÉS PREMATUROS</a:t>
            </a:r>
            <a:endParaRPr/>
          </a:p>
        </p:txBody>
      </p:sp>
      <p:sp>
        <p:nvSpPr>
          <p:cNvPr id="237" name="Google Shape;237;p7"/>
          <p:cNvSpPr/>
          <p:nvPr/>
        </p:nvSpPr>
        <p:spPr>
          <a:xfrm>
            <a:off x="4836366" y="7439087"/>
            <a:ext cx="733520" cy="581481"/>
          </a:xfrm>
          <a:custGeom>
            <a:rect b="b" l="l" r="r" t="t"/>
            <a:pathLst>
              <a:path extrusionOk="0" h="581481" w="733520">
                <a:moveTo>
                  <a:pt x="0" y="0"/>
                </a:moveTo>
                <a:lnTo>
                  <a:pt x="733520" y="0"/>
                </a:lnTo>
                <a:lnTo>
                  <a:pt x="733520" y="581482"/>
                </a:lnTo>
                <a:lnTo>
                  <a:pt x="0" y="581482"/>
                </a:lnTo>
                <a:lnTo>
                  <a:pt x="0" y="0"/>
                </a:lnTo>
                <a:close/>
              </a:path>
            </a:pathLst>
          </a:custGeom>
          <a:blipFill rotWithShape="1">
            <a:blip r:embed="rId3">
              <a:alphaModFix/>
            </a:blip>
            <a:stretch>
              <a:fillRect b="0" l="0" r="0" t="0"/>
            </a:stretch>
          </a:blipFill>
          <a:ln>
            <a:noFill/>
          </a:ln>
        </p:spPr>
      </p:sp>
      <p:sp>
        <p:nvSpPr>
          <p:cNvPr id="238" name="Google Shape;238;p7"/>
          <p:cNvSpPr txBox="1"/>
          <p:nvPr/>
        </p:nvSpPr>
        <p:spPr>
          <a:xfrm>
            <a:off x="6099389" y="7483350"/>
            <a:ext cx="7352245" cy="435805"/>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CÁMARA DE REGENERACIÓN TISULAR RÁPIDA</a:t>
            </a:r>
            <a:endParaRPr/>
          </a:p>
        </p:txBody>
      </p:sp>
      <p:sp>
        <p:nvSpPr>
          <p:cNvPr id="239" name="Google Shape;239;p7"/>
          <p:cNvSpPr txBox="1"/>
          <p:nvPr/>
        </p:nvSpPr>
        <p:spPr>
          <a:xfrm>
            <a:off x="2018001" y="9182100"/>
            <a:ext cx="4469423" cy="37766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240" name="Google Shape;240;p7"/>
          <p:cNvSpPr/>
          <p:nvPr/>
        </p:nvSpPr>
        <p:spPr>
          <a:xfrm>
            <a:off x="1532619" y="694561"/>
            <a:ext cx="696122" cy="668277"/>
          </a:xfrm>
          <a:custGeom>
            <a:rect b="b" l="l" r="r" t="t"/>
            <a:pathLst>
              <a:path extrusionOk="0" h="668277" w="696122">
                <a:moveTo>
                  <a:pt x="0" y="0"/>
                </a:moveTo>
                <a:lnTo>
                  <a:pt x="696122" y="0"/>
                </a:lnTo>
                <a:lnTo>
                  <a:pt x="696122" y="668278"/>
                </a:lnTo>
                <a:lnTo>
                  <a:pt x="0" y="668278"/>
                </a:lnTo>
                <a:lnTo>
                  <a:pt x="0" y="0"/>
                </a:lnTo>
                <a:close/>
              </a:path>
            </a:pathLst>
          </a:custGeom>
          <a:blipFill rotWithShape="1">
            <a:blip r:embed="rId4">
              <a:alphaModFix/>
            </a:blip>
            <a:stretch>
              <a:fillRect b="0" l="0" r="0" t="0"/>
            </a:stretch>
          </a:blipFill>
          <a:ln>
            <a:noFill/>
          </a:ln>
        </p:spPr>
      </p:sp>
      <p:sp>
        <p:nvSpPr>
          <p:cNvPr id="241" name="Google Shape;241;p7"/>
          <p:cNvSpPr txBox="1"/>
          <p:nvPr/>
        </p:nvSpPr>
        <p:spPr>
          <a:xfrm>
            <a:off x="2483522" y="801740"/>
            <a:ext cx="4338716"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245" name="Shape 245"/>
        <p:cNvGrpSpPr/>
        <p:nvPr/>
      </p:nvGrpSpPr>
      <p:grpSpPr>
        <a:xfrm>
          <a:off x="0" y="0"/>
          <a:ext cx="0" cy="0"/>
          <a:chOff x="0" y="0"/>
          <a:chExt cx="0" cy="0"/>
        </a:xfrm>
      </p:grpSpPr>
      <p:sp>
        <p:nvSpPr>
          <p:cNvPr id="246" name="Google Shape;246;p8"/>
          <p:cNvSpPr/>
          <p:nvPr/>
        </p:nvSpPr>
        <p:spPr>
          <a:xfrm>
            <a:off x="1564397" y="1028700"/>
            <a:ext cx="696122" cy="668277"/>
          </a:xfrm>
          <a:custGeom>
            <a:rect b="b" l="l" r="r" t="t"/>
            <a:pathLst>
              <a:path extrusionOk="0" h="668277" w="696122">
                <a:moveTo>
                  <a:pt x="0" y="0"/>
                </a:moveTo>
                <a:lnTo>
                  <a:pt x="696122" y="0"/>
                </a:lnTo>
                <a:lnTo>
                  <a:pt x="696122" y="668277"/>
                </a:lnTo>
                <a:lnTo>
                  <a:pt x="0" y="668277"/>
                </a:lnTo>
                <a:lnTo>
                  <a:pt x="0" y="0"/>
                </a:lnTo>
                <a:close/>
              </a:path>
            </a:pathLst>
          </a:custGeom>
          <a:blipFill rotWithShape="1">
            <a:blip r:embed="rId3">
              <a:alphaModFix/>
            </a:blip>
            <a:stretch>
              <a:fillRect b="0" l="0" r="0" t="0"/>
            </a:stretch>
          </a:blipFill>
          <a:ln>
            <a:noFill/>
          </a:ln>
        </p:spPr>
      </p:sp>
      <p:sp>
        <p:nvSpPr>
          <p:cNvPr id="247" name="Google Shape;247;p8"/>
          <p:cNvSpPr/>
          <p:nvPr/>
        </p:nvSpPr>
        <p:spPr>
          <a:xfrm>
            <a:off x="13313708" y="-383798"/>
            <a:ext cx="11294975" cy="11294975"/>
          </a:xfrm>
          <a:custGeom>
            <a:rect b="b" l="l" r="r" t="t"/>
            <a:pathLst>
              <a:path extrusionOk="0" h="11294975" w="11294975">
                <a:moveTo>
                  <a:pt x="0" y="0"/>
                </a:moveTo>
                <a:lnTo>
                  <a:pt x="11294975" y="0"/>
                </a:lnTo>
                <a:lnTo>
                  <a:pt x="11294975" y="11294975"/>
                </a:lnTo>
                <a:lnTo>
                  <a:pt x="0" y="11294975"/>
                </a:lnTo>
                <a:lnTo>
                  <a:pt x="0" y="0"/>
                </a:lnTo>
                <a:close/>
              </a:path>
            </a:pathLst>
          </a:custGeom>
          <a:blipFill rotWithShape="1">
            <a:blip r:embed="rId4">
              <a:alphaModFix amt="18000"/>
            </a:blip>
            <a:stretch>
              <a:fillRect b="0" l="0" r="0" t="0"/>
            </a:stretch>
          </a:blipFill>
          <a:ln>
            <a:noFill/>
          </a:ln>
        </p:spPr>
      </p:sp>
      <p:grpSp>
        <p:nvGrpSpPr>
          <p:cNvPr id="248" name="Google Shape;248;p8"/>
          <p:cNvGrpSpPr/>
          <p:nvPr/>
        </p:nvGrpSpPr>
        <p:grpSpPr>
          <a:xfrm>
            <a:off x="17086365" y="9463840"/>
            <a:ext cx="1441031" cy="823160"/>
            <a:chOff x="0" y="-38100"/>
            <a:chExt cx="379531" cy="216799"/>
          </a:xfrm>
        </p:grpSpPr>
        <p:sp>
          <p:nvSpPr>
            <p:cNvPr id="249" name="Google Shape;249;p8"/>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250" name="Google Shape;250;p8"/>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51" name="Google Shape;251;p8"/>
          <p:cNvGrpSpPr/>
          <p:nvPr/>
        </p:nvGrpSpPr>
        <p:grpSpPr>
          <a:xfrm>
            <a:off x="-2852120" y="1973078"/>
            <a:ext cx="9909029" cy="9457792"/>
            <a:chOff x="-366471" y="-11891"/>
            <a:chExt cx="15572971" cy="14863810"/>
          </a:xfrm>
        </p:grpSpPr>
        <p:sp>
          <p:nvSpPr>
            <p:cNvPr id="252" name="Google Shape;252;p8"/>
            <p:cNvSpPr/>
            <p:nvPr/>
          </p:nvSpPr>
          <p:spPr>
            <a:xfrm>
              <a:off x="-366471" y="-11891"/>
              <a:ext cx="15572971" cy="14863810"/>
            </a:xfrm>
            <a:custGeom>
              <a:rect b="b" l="l" r="r" t="t"/>
              <a:pathLst>
                <a:path extrusionOk="0"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54BA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8"/>
            <p:cNvSpPr/>
            <p:nvPr/>
          </p:nvSpPr>
          <p:spPr>
            <a:xfrm>
              <a:off x="-156193" y="188812"/>
              <a:ext cx="15152415" cy="14462405"/>
            </a:xfrm>
            <a:custGeom>
              <a:rect b="b" l="l" r="r" t="t"/>
              <a:pathLst>
                <a:path extrusionOk="0"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8"/>
            <p:cNvSpPr/>
            <p:nvPr/>
          </p:nvSpPr>
          <p:spPr>
            <a:xfrm>
              <a:off x="223301" y="551024"/>
              <a:ext cx="14393427" cy="13737979"/>
            </a:xfrm>
            <a:custGeom>
              <a:rect b="b" l="l" r="r" t="t"/>
              <a:pathLst>
                <a:path extrusionOk="0"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rotWithShape="1">
              <a:blip r:embed="rId5">
                <a:alphaModFix/>
              </a:blip>
              <a:stretch>
                <a:fillRect b="0" l="-22796" r="-22795"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 name="Google Shape;255;p8"/>
          <p:cNvSpPr txBox="1"/>
          <p:nvPr/>
        </p:nvSpPr>
        <p:spPr>
          <a:xfrm>
            <a:off x="2594744" y="1133971"/>
            <a:ext cx="4085184" cy="37766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256" name="Google Shape;256;p8"/>
          <p:cNvSpPr txBox="1"/>
          <p:nvPr/>
        </p:nvSpPr>
        <p:spPr>
          <a:xfrm>
            <a:off x="7607515" y="9182100"/>
            <a:ext cx="4469423" cy="37766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257" name="Google Shape;257;p8"/>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08</a:t>
            </a:r>
            <a:endParaRPr/>
          </a:p>
        </p:txBody>
      </p:sp>
      <p:sp>
        <p:nvSpPr>
          <p:cNvPr id="258" name="Google Shape;258;p8"/>
          <p:cNvSpPr txBox="1"/>
          <p:nvPr/>
        </p:nvSpPr>
        <p:spPr>
          <a:xfrm>
            <a:off x="6679928" y="2076965"/>
            <a:ext cx="8803146" cy="1919147"/>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4690" u="none" cap="none" strike="noStrike">
                <a:solidFill>
                  <a:srgbClr val="FFFFFF"/>
                </a:solidFill>
                <a:latin typeface="Arial"/>
                <a:ea typeface="Arial"/>
                <a:cs typeface="Arial"/>
                <a:sym typeface="Arial"/>
              </a:rPr>
              <a:t>CHILD-CENTERED CARE</a:t>
            </a:r>
            <a:endParaRPr/>
          </a:p>
          <a:p>
            <a:pPr indent="0" lvl="0" marL="0" marR="0" rtl="0" algn="l">
              <a:lnSpc>
                <a:spcPct val="140000"/>
              </a:lnSpc>
              <a:spcBef>
                <a:spcPts val="0"/>
              </a:spcBef>
              <a:spcAft>
                <a:spcPts val="0"/>
              </a:spcAft>
              <a:buNone/>
            </a:pPr>
            <a:r>
              <a:t/>
            </a:r>
            <a:endParaRPr b="0" i="0" sz="4690" u="none" cap="none" strike="noStrike">
              <a:solidFill>
                <a:srgbClr val="FFFFFF"/>
              </a:solidFill>
              <a:latin typeface="Arial"/>
              <a:ea typeface="Arial"/>
              <a:cs typeface="Arial"/>
              <a:sym typeface="Arial"/>
            </a:endParaRPr>
          </a:p>
        </p:txBody>
      </p:sp>
      <p:sp>
        <p:nvSpPr>
          <p:cNvPr id="259" name="Google Shape;259;p8"/>
          <p:cNvSpPr txBox="1"/>
          <p:nvPr/>
        </p:nvSpPr>
        <p:spPr>
          <a:xfrm>
            <a:off x="6679928" y="2669112"/>
            <a:ext cx="11205926" cy="1468961"/>
          </a:xfrm>
          <a:prstGeom prst="rect">
            <a:avLst/>
          </a:prstGeom>
          <a:noFill/>
          <a:ln>
            <a:noFill/>
          </a:ln>
        </p:spPr>
        <p:txBody>
          <a:bodyPr anchorCtr="0" anchor="t" bIns="0" lIns="0" spcFirstLastPara="1" rIns="0" wrap="square" tIns="0">
            <a:spAutoFit/>
          </a:bodyPr>
          <a:lstStyle/>
          <a:p>
            <a:pPr indent="0" lvl="0" marL="0" marR="0" rtl="0" algn="l">
              <a:lnSpc>
                <a:spcPct val="140003"/>
              </a:lnSpc>
              <a:spcBef>
                <a:spcPts val="0"/>
              </a:spcBef>
              <a:spcAft>
                <a:spcPts val="0"/>
              </a:spcAft>
              <a:buNone/>
            </a:pPr>
            <a:r>
              <a:rPr b="1" i="0" lang="en-US" sz="6082" u="none" cap="none" strike="noStrike">
                <a:solidFill>
                  <a:srgbClr val="54BAFF"/>
                </a:solidFill>
                <a:latin typeface="Arial"/>
                <a:ea typeface="Arial"/>
                <a:cs typeface="Arial"/>
                <a:sym typeface="Arial"/>
              </a:rPr>
              <a:t>MÓDULO DE PEDIATRÍA</a:t>
            </a:r>
            <a:endParaRPr/>
          </a:p>
        </p:txBody>
      </p:sp>
      <p:sp>
        <p:nvSpPr>
          <p:cNvPr id="260" name="Google Shape;260;p8"/>
          <p:cNvSpPr txBox="1"/>
          <p:nvPr/>
        </p:nvSpPr>
        <p:spPr>
          <a:xfrm>
            <a:off x="7531462" y="4479616"/>
            <a:ext cx="9007964" cy="3346364"/>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Diseñado para atender a los más pequeños con sensibilidad y precisión, este módulo combina tecnología adaptada, atención especializada y un entorno pensado para reducir el estrés infantil.</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a:p>
            <a:pPr indent="0" lvl="0" marL="0" marR="0" rtl="0" algn="l">
              <a:lnSpc>
                <a:spcPct val="140019"/>
              </a:lnSpc>
              <a:spcBef>
                <a:spcPts val="0"/>
              </a:spcBef>
              <a:spcAft>
                <a:spcPts val="0"/>
              </a:spcAft>
              <a:buNone/>
            </a:pPr>
            <a:r>
              <a:rPr b="0" i="0" lang="en-US" sz="2104" u="none" cap="none" strike="noStrike">
                <a:solidFill>
                  <a:srgbClr val="FFFFFF"/>
                </a:solidFill>
                <a:latin typeface="Gruppo"/>
                <a:ea typeface="Gruppo"/>
                <a:cs typeface="Gruppo"/>
                <a:sym typeface="Gruppo"/>
              </a:rPr>
              <a:t>Con IA para diagnóstico temprano, sensores no invasivos y asistentes virtuales amigables, garantiza una experiencia segura, cercana y conectada. La participación de las familias y la coordinación con otras áreas clave aseguran una atención pediátrica integral y continua.</a:t>
            </a:r>
            <a:endParaRPr/>
          </a:p>
          <a:p>
            <a:pPr indent="0" lvl="0" marL="0" marR="0" rtl="0" algn="l">
              <a:lnSpc>
                <a:spcPct val="140019"/>
              </a:lnSpc>
              <a:spcBef>
                <a:spcPts val="0"/>
              </a:spcBef>
              <a:spcAft>
                <a:spcPts val="0"/>
              </a:spcAft>
              <a:buNone/>
            </a:pPr>
            <a:r>
              <a:t/>
            </a:r>
            <a:endParaRPr b="0" i="0" sz="2104" u="none" cap="none" strike="noStrike">
              <a:solidFill>
                <a:srgbClr val="FFFFFF"/>
              </a:solidFill>
              <a:latin typeface="Gruppo"/>
              <a:ea typeface="Gruppo"/>
              <a:cs typeface="Gruppo"/>
              <a:sym typeface="Grupp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011117"/>
            </a:gs>
            <a:gs pos="100000">
              <a:srgbClr val="0E172E"/>
            </a:gs>
          </a:gsLst>
          <a:lin ang="0" scaled="0"/>
        </a:gradFill>
      </p:bgPr>
    </p:bg>
    <p:spTree>
      <p:nvGrpSpPr>
        <p:cNvPr id="264" name="Shape 264"/>
        <p:cNvGrpSpPr/>
        <p:nvPr/>
      </p:nvGrpSpPr>
      <p:grpSpPr>
        <a:xfrm>
          <a:off x="0" y="0"/>
          <a:ext cx="0" cy="0"/>
          <a:chOff x="0" y="0"/>
          <a:chExt cx="0" cy="0"/>
        </a:xfrm>
      </p:grpSpPr>
      <p:grpSp>
        <p:nvGrpSpPr>
          <p:cNvPr id="265" name="Google Shape;265;p9"/>
          <p:cNvGrpSpPr/>
          <p:nvPr/>
        </p:nvGrpSpPr>
        <p:grpSpPr>
          <a:xfrm>
            <a:off x="17086365" y="9463840"/>
            <a:ext cx="1441031" cy="823160"/>
            <a:chOff x="0" y="-38100"/>
            <a:chExt cx="379531" cy="216799"/>
          </a:xfrm>
        </p:grpSpPr>
        <p:sp>
          <p:nvSpPr>
            <p:cNvPr id="266" name="Google Shape;266;p9"/>
            <p:cNvSpPr/>
            <p:nvPr/>
          </p:nvSpPr>
          <p:spPr>
            <a:xfrm>
              <a:off x="0" y="0"/>
              <a:ext cx="379531" cy="178699"/>
            </a:xfrm>
            <a:custGeom>
              <a:rect b="b" l="l" r="r" t="t"/>
              <a:pathLst>
                <a:path extrusionOk="0" h="178699" w="379531">
                  <a:moveTo>
                    <a:pt x="0" y="0"/>
                  </a:moveTo>
                  <a:lnTo>
                    <a:pt x="379531" y="0"/>
                  </a:lnTo>
                  <a:lnTo>
                    <a:pt x="379531" y="178699"/>
                  </a:lnTo>
                  <a:lnTo>
                    <a:pt x="0" y="178699"/>
                  </a:lnTo>
                  <a:close/>
                </a:path>
              </a:pathLst>
            </a:custGeom>
            <a:gradFill>
              <a:gsLst>
                <a:gs pos="0">
                  <a:srgbClr val="396587"/>
                </a:gs>
                <a:gs pos="100000">
                  <a:srgbClr val="000000">
                    <a:alpha val="0"/>
                  </a:srgbClr>
                </a:gs>
              </a:gsLst>
              <a:lin ang="0" scaled="0"/>
            </a:gradFill>
            <a:ln>
              <a:noFill/>
            </a:ln>
          </p:spPr>
        </p:sp>
        <p:sp>
          <p:nvSpPr>
            <p:cNvPr id="267" name="Google Shape;267;p9"/>
            <p:cNvSpPr txBox="1"/>
            <p:nvPr/>
          </p:nvSpPr>
          <p:spPr>
            <a:xfrm>
              <a:off x="0" y="-38100"/>
              <a:ext cx="379531" cy="216799"/>
            </a:xfrm>
            <a:prstGeom prst="rect">
              <a:avLst/>
            </a:prstGeom>
            <a:noFill/>
            <a:ln>
              <a:noFill/>
            </a:ln>
          </p:spPr>
          <p:txBody>
            <a:bodyPr anchorCtr="0" anchor="ctr" bIns="50800" lIns="50800" spcFirstLastPara="1" rIns="50800" wrap="square" tIns="50800">
              <a:noAutofit/>
            </a:bodyPr>
            <a:lstStyle/>
            <a:p>
              <a:pPr indent="0" lvl="0" marL="0" marR="0" rtl="0" algn="ctr">
                <a:lnSpc>
                  <a:spcPct val="147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68" name="Google Shape;268;p9"/>
          <p:cNvSpPr txBox="1"/>
          <p:nvPr/>
        </p:nvSpPr>
        <p:spPr>
          <a:xfrm>
            <a:off x="17433350" y="9720792"/>
            <a:ext cx="511220"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09</a:t>
            </a:r>
            <a:endParaRPr/>
          </a:p>
        </p:txBody>
      </p:sp>
      <p:sp>
        <p:nvSpPr>
          <p:cNvPr id="269" name="Google Shape;269;p9"/>
          <p:cNvSpPr/>
          <p:nvPr/>
        </p:nvSpPr>
        <p:spPr>
          <a:xfrm>
            <a:off x="4669990" y="1836759"/>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270" name="Google Shape;270;p9"/>
          <p:cNvSpPr txBox="1"/>
          <p:nvPr/>
        </p:nvSpPr>
        <p:spPr>
          <a:xfrm>
            <a:off x="5933013" y="1881022"/>
            <a:ext cx="7684997" cy="435805"/>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EXOESQUELETO PEDIÁTRICO ADAPTATIVO</a:t>
            </a:r>
            <a:endParaRPr/>
          </a:p>
        </p:txBody>
      </p:sp>
      <p:sp>
        <p:nvSpPr>
          <p:cNvPr id="271" name="Google Shape;271;p9"/>
          <p:cNvSpPr/>
          <p:nvPr/>
        </p:nvSpPr>
        <p:spPr>
          <a:xfrm>
            <a:off x="4669990" y="2843255"/>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272" name="Google Shape;272;p9"/>
          <p:cNvSpPr txBox="1"/>
          <p:nvPr/>
        </p:nvSpPr>
        <p:spPr>
          <a:xfrm>
            <a:off x="5933013" y="2887518"/>
            <a:ext cx="7139623" cy="435805"/>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CÁMARAS DE SEGURIDAD EN CUNAS</a:t>
            </a:r>
            <a:endParaRPr/>
          </a:p>
        </p:txBody>
      </p:sp>
      <p:sp>
        <p:nvSpPr>
          <p:cNvPr id="273" name="Google Shape;273;p9"/>
          <p:cNvSpPr/>
          <p:nvPr/>
        </p:nvSpPr>
        <p:spPr>
          <a:xfrm>
            <a:off x="4669990" y="3844458"/>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274" name="Google Shape;274;p9"/>
          <p:cNvSpPr txBox="1"/>
          <p:nvPr/>
        </p:nvSpPr>
        <p:spPr>
          <a:xfrm>
            <a:off x="5933013" y="3888721"/>
            <a:ext cx="6174556" cy="435805"/>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ROBOTS DE LIMPIEZA LÚDICA</a:t>
            </a:r>
            <a:endParaRPr/>
          </a:p>
        </p:txBody>
      </p:sp>
      <p:sp>
        <p:nvSpPr>
          <p:cNvPr id="275" name="Google Shape;275;p9"/>
          <p:cNvSpPr/>
          <p:nvPr/>
        </p:nvSpPr>
        <p:spPr>
          <a:xfrm>
            <a:off x="4669990" y="4850955"/>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276" name="Google Shape;276;p9"/>
          <p:cNvSpPr txBox="1"/>
          <p:nvPr/>
        </p:nvSpPr>
        <p:spPr>
          <a:xfrm>
            <a:off x="5933013" y="4895217"/>
            <a:ext cx="7352245" cy="435805"/>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ROBOTS LÚDICOS TERAPÉUTICOS</a:t>
            </a:r>
            <a:endParaRPr/>
          </a:p>
        </p:txBody>
      </p:sp>
      <p:sp>
        <p:nvSpPr>
          <p:cNvPr id="277" name="Google Shape;277;p9"/>
          <p:cNvSpPr/>
          <p:nvPr/>
        </p:nvSpPr>
        <p:spPr>
          <a:xfrm>
            <a:off x="4669990" y="5852158"/>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278" name="Google Shape;278;p9"/>
          <p:cNvSpPr txBox="1"/>
          <p:nvPr/>
        </p:nvSpPr>
        <p:spPr>
          <a:xfrm>
            <a:off x="5933013" y="5902523"/>
            <a:ext cx="7352245" cy="435805"/>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PANTALLAS DE DISTRACCIÓN</a:t>
            </a:r>
            <a:endParaRPr/>
          </a:p>
        </p:txBody>
      </p:sp>
      <p:sp>
        <p:nvSpPr>
          <p:cNvPr id="279" name="Google Shape;279;p9"/>
          <p:cNvSpPr/>
          <p:nvPr/>
        </p:nvSpPr>
        <p:spPr>
          <a:xfrm>
            <a:off x="4669990" y="6858654"/>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280" name="Google Shape;280;p9"/>
          <p:cNvSpPr txBox="1"/>
          <p:nvPr/>
        </p:nvSpPr>
        <p:spPr>
          <a:xfrm>
            <a:off x="5933013" y="6902917"/>
            <a:ext cx="7684997" cy="435937"/>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CÁPSULA DE TERAPIA SENSORIAL INMERSIVA</a:t>
            </a:r>
            <a:endParaRPr/>
          </a:p>
        </p:txBody>
      </p:sp>
      <p:sp>
        <p:nvSpPr>
          <p:cNvPr id="281" name="Google Shape;281;p9"/>
          <p:cNvSpPr txBox="1"/>
          <p:nvPr/>
        </p:nvSpPr>
        <p:spPr>
          <a:xfrm>
            <a:off x="2018001" y="9182100"/>
            <a:ext cx="4469423"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WWW. NEUROFUSION-AI.COM</a:t>
            </a:r>
            <a:endParaRPr/>
          </a:p>
        </p:txBody>
      </p:sp>
      <p:sp>
        <p:nvSpPr>
          <p:cNvPr id="282" name="Google Shape;282;p9"/>
          <p:cNvSpPr/>
          <p:nvPr/>
        </p:nvSpPr>
        <p:spPr>
          <a:xfrm>
            <a:off x="1532619" y="694561"/>
            <a:ext cx="696122" cy="668277"/>
          </a:xfrm>
          <a:custGeom>
            <a:rect b="b" l="l" r="r" t="t"/>
            <a:pathLst>
              <a:path extrusionOk="0" h="668277" w="696122">
                <a:moveTo>
                  <a:pt x="0" y="0"/>
                </a:moveTo>
                <a:lnTo>
                  <a:pt x="696122" y="0"/>
                </a:lnTo>
                <a:lnTo>
                  <a:pt x="696122" y="668278"/>
                </a:lnTo>
                <a:lnTo>
                  <a:pt x="0" y="668278"/>
                </a:lnTo>
                <a:lnTo>
                  <a:pt x="0" y="0"/>
                </a:lnTo>
                <a:close/>
              </a:path>
            </a:pathLst>
          </a:custGeom>
          <a:blipFill rotWithShape="1">
            <a:blip r:embed="rId4">
              <a:alphaModFix/>
            </a:blip>
            <a:stretch>
              <a:fillRect b="0" l="0" r="0" t="0"/>
            </a:stretch>
          </a:blipFill>
          <a:ln>
            <a:noFill/>
          </a:ln>
        </p:spPr>
      </p:sp>
      <p:sp>
        <p:nvSpPr>
          <p:cNvPr id="283" name="Google Shape;283;p9"/>
          <p:cNvSpPr txBox="1"/>
          <p:nvPr/>
        </p:nvSpPr>
        <p:spPr>
          <a:xfrm>
            <a:off x="2483522" y="801740"/>
            <a:ext cx="4338716" cy="377721"/>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04" u="none" cap="none" strike="noStrike">
                <a:solidFill>
                  <a:srgbClr val="FFFFFF"/>
                </a:solidFill>
                <a:latin typeface="Arial"/>
                <a:ea typeface="Arial"/>
                <a:cs typeface="Arial"/>
                <a:sym typeface="Arial"/>
              </a:rPr>
              <a:t> NEUROFUSION AI SOLUTIONS</a:t>
            </a:r>
            <a:endParaRPr/>
          </a:p>
        </p:txBody>
      </p:sp>
      <p:sp>
        <p:nvSpPr>
          <p:cNvPr id="284" name="Google Shape;284;p9"/>
          <p:cNvSpPr/>
          <p:nvPr/>
        </p:nvSpPr>
        <p:spPr>
          <a:xfrm>
            <a:off x="4669990" y="7868760"/>
            <a:ext cx="733520" cy="581481"/>
          </a:xfrm>
          <a:custGeom>
            <a:rect b="b" l="l" r="r" t="t"/>
            <a:pathLst>
              <a:path extrusionOk="0" h="581481" w="733520">
                <a:moveTo>
                  <a:pt x="0" y="0"/>
                </a:moveTo>
                <a:lnTo>
                  <a:pt x="733520" y="0"/>
                </a:lnTo>
                <a:lnTo>
                  <a:pt x="733520" y="581481"/>
                </a:lnTo>
                <a:lnTo>
                  <a:pt x="0" y="581481"/>
                </a:lnTo>
                <a:lnTo>
                  <a:pt x="0" y="0"/>
                </a:lnTo>
                <a:close/>
              </a:path>
            </a:pathLst>
          </a:custGeom>
          <a:blipFill rotWithShape="1">
            <a:blip r:embed="rId3">
              <a:alphaModFix/>
            </a:blip>
            <a:stretch>
              <a:fillRect b="0" l="0" r="0" t="0"/>
            </a:stretch>
          </a:blipFill>
          <a:ln>
            <a:noFill/>
          </a:ln>
        </p:spPr>
      </p:sp>
      <p:sp>
        <p:nvSpPr>
          <p:cNvPr id="285" name="Google Shape;285;p9"/>
          <p:cNvSpPr txBox="1"/>
          <p:nvPr/>
        </p:nvSpPr>
        <p:spPr>
          <a:xfrm>
            <a:off x="5933013" y="7913023"/>
            <a:ext cx="7684997" cy="435805"/>
          </a:xfrm>
          <a:prstGeom prst="rect">
            <a:avLst/>
          </a:prstGeom>
          <a:noFill/>
          <a:ln>
            <a:noFill/>
          </a:ln>
        </p:spPr>
        <p:txBody>
          <a:bodyPr anchorCtr="0" anchor="t" bIns="0" lIns="0" spcFirstLastPara="1" rIns="0" wrap="square" tIns="0">
            <a:spAutoFit/>
          </a:bodyPr>
          <a:lstStyle/>
          <a:p>
            <a:pPr indent="0" lvl="0" marL="0" marR="0" rtl="0" algn="l">
              <a:lnSpc>
                <a:spcPct val="140023"/>
              </a:lnSpc>
              <a:spcBef>
                <a:spcPts val="0"/>
              </a:spcBef>
              <a:spcAft>
                <a:spcPts val="0"/>
              </a:spcAft>
              <a:buNone/>
            </a:pPr>
            <a:r>
              <a:rPr b="0" i="0" lang="en-US" sz="2506" u="none" cap="none" strike="noStrike">
                <a:solidFill>
                  <a:srgbClr val="FFFFFF"/>
                </a:solidFill>
                <a:latin typeface="Gruppo"/>
                <a:ea typeface="Gruppo"/>
                <a:cs typeface="Gruppo"/>
                <a:sym typeface="Gruppo"/>
              </a:rPr>
              <a:t>ROBOT DE TERAPIA DE COMPAÑÍA INFANTIL</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